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59" r:id="rId3"/>
    <p:sldId id="277" r:id="rId4"/>
    <p:sldId id="263" r:id="rId5"/>
    <p:sldId id="278" r:id="rId6"/>
    <p:sldId id="288" r:id="rId7"/>
    <p:sldId id="279" r:id="rId8"/>
    <p:sldId id="289" r:id="rId9"/>
    <p:sldId id="290" r:id="rId10"/>
    <p:sldId id="281" r:id="rId11"/>
    <p:sldId id="282" r:id="rId12"/>
    <p:sldId id="283" r:id="rId13"/>
    <p:sldId id="284" r:id="rId14"/>
    <p:sldId id="280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6" autoAdjust="0"/>
    <p:restoredTop sz="94606" autoAdjust="0"/>
  </p:normalViewPr>
  <p:slideViewPr>
    <p:cSldViewPr>
      <p:cViewPr varScale="1">
        <p:scale>
          <a:sx n="74" d="100"/>
          <a:sy n="74" d="100"/>
        </p:scale>
        <p:origin x="74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61CD9-6533-4982-9E36-F2FD584A8BE2}" type="datetimeFigureOut">
              <a:rPr lang="zh-CN" altLang="en-US" smtClean="0"/>
              <a:pPr/>
              <a:t>2013-7-6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A54B-5D00-4A88-9334-D14FB6D47CA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99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2"/>
                </a:solidFill>
                <a:latin typeface="Comic Sans MS" pitchFamily="66" charset="0"/>
                <a:ea typeface="黑体" pitchFamily="49" charset="-122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dirty="0" smtClean="0"/>
              <a:t>单击此处编辑母版副标题样式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sz="1600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14400"/>
          </a:xfrm>
        </p:spPr>
        <p:txBody>
          <a:bodyPr/>
          <a:lstStyle>
            <a:lvl1pPr>
              <a:defRPr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041648" cy="5104224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buFont typeface="Wingdings 3" pitchFamily="18" charset="2"/>
              <a:buChar char=""/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052736"/>
            <a:ext cx="4041648" cy="5101176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14400"/>
          </a:xfrm>
        </p:spPr>
        <p:txBody>
          <a:bodyPr anchor="ctr"/>
          <a:lstStyle>
            <a:lvl1pPr>
              <a:defRPr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052736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1844824"/>
            <a:ext cx="4038600" cy="4327376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1844824"/>
            <a:ext cx="4038600" cy="4327376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14400"/>
          </a:xfrm>
        </p:spPr>
        <p:txBody>
          <a:bodyPr/>
          <a:lstStyle>
            <a:lvl1pPr>
              <a:defRPr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Comic Sans MS" pitchFamily="66" charset="0"/>
                <a:ea typeface="黑体" pitchFamily="49" charset="-122"/>
                <a:cs typeface="+mn-cs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  <a:latin typeface="Comic Sans MS" pitchFamily="66" charset="0"/>
                <a:ea typeface="+mj-ea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Comic Sans MS" pitchFamily="66" charset="0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>
            <a:lvl1pPr>
              <a:buFont typeface="Wingdings" pitchFamily="2" charset="2"/>
              <a:buChar char="u"/>
              <a:defRPr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defRPr>
                <a:latin typeface="Comic Sans MS" pitchFamily="66" charset="0"/>
                <a:ea typeface="+mj-ea"/>
              </a:defRPr>
            </a:lvl3pPr>
            <a:lvl4pPr>
              <a:defRPr>
                <a:latin typeface="Comic Sans MS" pitchFamily="66" charset="0"/>
                <a:ea typeface="+mj-ea"/>
              </a:defRPr>
            </a:lvl4pPr>
            <a:lvl5pPr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>
                <a:latin typeface="Comic Sans MS" pitchFamily="66" charset="0"/>
              </a:defRPr>
            </a:lvl1pPr>
          </a:lstStyle>
          <a:p>
            <a:r>
              <a:rPr kumimoji="0" lang="zh-CN" altLang="en-US" dirty="0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>
                <a:latin typeface="Comic Sans MS" pitchFamily="66" charset="0"/>
                <a:ea typeface="+mj-ea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 typeface="Wingdings" pitchFamily="2" charset="2"/>
              <a:buChar char="u"/>
              <a:defRPr>
                <a:latin typeface="+mj-ea"/>
                <a:ea typeface="+mj-ea"/>
              </a:defRPr>
            </a:lvl1pPr>
            <a:lvl2pPr>
              <a:buFont typeface="Wingdings" pitchFamily="2" charset="2"/>
              <a:buChar char="n"/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 typeface="Wingdings" pitchFamily="2" charset="2"/>
              <a:buChar char="u"/>
              <a:defRPr>
                <a:latin typeface="+mj-ea"/>
                <a:ea typeface="+mj-ea"/>
              </a:defRPr>
            </a:lvl1pPr>
            <a:lvl2pPr>
              <a:buFont typeface="Wingdings" pitchFamily="2" charset="2"/>
              <a:buChar char="n"/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sz="1600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2348880"/>
            <a:ext cx="6858000" cy="2527920"/>
          </a:xfrm>
        </p:spPr>
        <p:txBody>
          <a:bodyPr anchor="t" anchorCtr="0"/>
          <a:lstStyle>
            <a:lvl1pPr algn="r">
              <a:defRPr sz="3200" b="1">
                <a:solidFill>
                  <a:schemeClr val="tx1"/>
                </a:solidFill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sz="1600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矩形 20"/>
          <p:cNvSpPr/>
          <p:nvPr/>
        </p:nvSpPr>
        <p:spPr>
          <a:xfrm>
            <a:off x="904875" y="2276872"/>
            <a:ext cx="7315200" cy="2651363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9592" y="2276872"/>
            <a:ext cx="233883" cy="2651363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0600"/>
          </a:xfrm>
        </p:spPr>
        <p:txBody>
          <a:bodyPr/>
          <a:lstStyle>
            <a:lvl1pPr>
              <a:defRPr b="1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/>
          <a:lstStyle>
            <a:lvl1pPr>
              <a:spcAft>
                <a:spcPts val="200"/>
              </a:spcAft>
              <a:buFont typeface="Wingdings" pitchFamily="2" charset="2"/>
              <a:buChar char="u"/>
              <a:defRPr>
                <a:solidFill>
                  <a:schemeClr val="tx1"/>
                </a:solidFill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spcAft>
                <a:spcPts val="200"/>
              </a:spcAft>
              <a:buFont typeface="Wingdings" pitchFamily="2" charset="2"/>
              <a:buChar char="n"/>
              <a:defRPr>
                <a:solidFill>
                  <a:schemeClr val="tx1"/>
                </a:solidFill>
                <a:latin typeface="Comic Sans MS" pitchFamily="66" charset="0"/>
                <a:ea typeface="+mj-ea"/>
              </a:defRPr>
            </a:lvl2pPr>
            <a:lvl3pPr>
              <a:spcAft>
                <a:spcPts val="200"/>
              </a:spcAft>
              <a:buFont typeface="Wingdings 3" pitchFamily="18" charset="2"/>
              <a:buChar char="}"/>
              <a:defRPr>
                <a:solidFill>
                  <a:schemeClr val="tx1"/>
                </a:solidFill>
                <a:latin typeface="Comic Sans MS" pitchFamily="66" charset="0"/>
                <a:ea typeface="+mj-ea"/>
              </a:defRPr>
            </a:lvl3pPr>
            <a:lvl4pPr>
              <a:spcAft>
                <a:spcPts val="200"/>
              </a:spcAft>
              <a:defRPr>
                <a:solidFill>
                  <a:schemeClr val="tx1"/>
                </a:solidFill>
                <a:latin typeface="Comic Sans MS" pitchFamily="66" charset="0"/>
                <a:ea typeface="+mj-ea"/>
              </a:defRPr>
            </a:lvl4pPr>
            <a:lvl5pPr>
              <a:spcAft>
                <a:spcPts val="200"/>
              </a:spcAft>
              <a:defRPr>
                <a:solidFill>
                  <a:schemeClr val="tx1"/>
                </a:solidFill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0600"/>
          </a:xfrm>
        </p:spPr>
        <p:txBody>
          <a:bodyPr/>
          <a:lstStyle>
            <a:lvl1pPr>
              <a:defRPr b="1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032216"/>
          </a:xfrm>
        </p:spPr>
        <p:txBody>
          <a:bodyPr/>
          <a:lstStyle>
            <a:lvl1pPr>
              <a:spcAft>
                <a:spcPts val="200"/>
              </a:spcAft>
              <a:buFont typeface="Wingdings" pitchFamily="2" charset="2"/>
              <a:buChar char="u"/>
              <a:defRPr>
                <a:latin typeface="Comic Sans MS" pitchFamily="66" charset="0"/>
                <a:ea typeface="+mj-ea"/>
                <a:cs typeface="Tahoma" pitchFamily="34" charset="0"/>
              </a:defRPr>
            </a:lvl1pPr>
            <a:lvl2pPr>
              <a:spcAft>
                <a:spcPts val="200"/>
              </a:spcAft>
              <a:buFont typeface="Wingdings" pitchFamily="2" charset="2"/>
              <a:buChar char="n"/>
              <a:defRPr>
                <a:latin typeface="Comic Sans MS" pitchFamily="66" charset="0"/>
                <a:ea typeface="+mj-ea"/>
              </a:defRPr>
            </a:lvl2pPr>
            <a:lvl3pPr>
              <a:spcAft>
                <a:spcPts val="200"/>
              </a:spcAft>
              <a:buFont typeface="Wingdings 3" pitchFamily="18" charset="2"/>
              <a:buChar char="}"/>
              <a:defRPr>
                <a:latin typeface="Comic Sans MS" pitchFamily="66" charset="0"/>
                <a:ea typeface="+mj-ea"/>
              </a:defRPr>
            </a:lvl3pPr>
            <a:lvl4pPr>
              <a:spcAft>
                <a:spcPts val="200"/>
              </a:spcAft>
              <a:defRPr>
                <a:latin typeface="Comic Sans MS" pitchFamily="66" charset="0"/>
                <a:ea typeface="+mj-ea"/>
              </a:defRPr>
            </a:lvl4pPr>
            <a:lvl5pPr>
              <a:spcAft>
                <a:spcPts val="200"/>
              </a:spcAft>
              <a:defRPr>
                <a:latin typeface="Comic Sans MS" pitchFamily="66" charset="0"/>
                <a:ea typeface="+mj-ea"/>
              </a:defRPr>
            </a:lvl5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5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节标题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1" cap="none" baseline="0">
                <a:latin typeface="Comic Sans MS" pitchFamily="66" charset="0"/>
                <a:ea typeface="黑体" pitchFamily="49" charset="-122"/>
              </a:defRPr>
            </a:lvl1pPr>
          </a:lstStyle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538064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ea typeface="黑体" pitchFamily="49" charset="-122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omic Sans MS" pitchFamily="66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 smtClean="0"/>
              <a:t>第二级</a:t>
            </a:r>
          </a:p>
          <a:p>
            <a:pPr lvl="2" eaLnBrk="1" latinLnBrk="0" hangingPunct="1"/>
            <a:r>
              <a:rPr kumimoji="0" lang="zh-CN" altLang="en-US" dirty="0" smtClean="0"/>
              <a:t>第三级</a:t>
            </a:r>
          </a:p>
          <a:p>
            <a:pPr lvl="3" eaLnBrk="1" latinLnBrk="0" hangingPunct="1"/>
            <a:r>
              <a:rPr kumimoji="0" lang="zh-CN" altLang="en-US" dirty="0" smtClean="0"/>
              <a:t>第四级</a:t>
            </a:r>
          </a:p>
          <a:p>
            <a:pPr lvl="4" eaLnBrk="1" latinLnBrk="0" hangingPunct="1"/>
            <a:r>
              <a:rPr kumimoji="0" lang="zh-CN" altLang="en-US" dirty="0" smtClean="0"/>
              <a:t>第五级</a:t>
            </a:r>
            <a:endParaRPr kumimoji="0"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fld id="{ACDF6120-F1F0-4C60-9FE9-39AC71A9C79D}" type="datetimeFigureOut">
              <a:rPr lang="en-US" smtClean="0"/>
              <a:pPr/>
              <a:t>7/6/2013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omic Sans MS" pitchFamily="66" charset="0"/>
              </a:defRPr>
            </a:lvl1pPr>
          </a:lstStyle>
          <a:p>
            <a:fld id="{EA7C8D44-3667-46F6-9772-CC52308E2A7F}" type="slidenum">
              <a:rPr lang="en-US" smtClean="0"/>
              <a:pPr/>
              <a:t>‹#›</a:t>
            </a:fld>
            <a:endParaRPr lang="en-US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62" r:id="rId4"/>
    <p:sldLayoutId id="2147483672" r:id="rId5"/>
    <p:sldLayoutId id="2147483676" r:id="rId6"/>
    <p:sldLayoutId id="2147483663" r:id="rId7"/>
    <p:sldLayoutId id="2147483677" r:id="rId8"/>
    <p:sldLayoutId id="2147483678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2"/>
          </a:solidFill>
          <a:latin typeface="Comic Sans MS" pitchFamily="66" charset="0"/>
          <a:ea typeface="黑体" pitchFamily="49" charset="-122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" pitchFamily="2" charset="2"/>
        <a:buChar char="u"/>
        <a:defRPr kumimoji="0" sz="2600" kern="1200">
          <a:solidFill>
            <a:schemeClr val="tx1"/>
          </a:solidFill>
          <a:latin typeface="Comic Sans MS" pitchFamily="66" charset="0"/>
          <a:ea typeface="+mj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" pitchFamily="2" charset="2"/>
        <a:buChar char="n"/>
        <a:defRPr kumimoji="0" sz="2300" kern="1200">
          <a:solidFill>
            <a:schemeClr val="tx2"/>
          </a:solidFill>
          <a:latin typeface="Comic Sans MS" pitchFamily="66" charset="0"/>
          <a:ea typeface="+mj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Comic Sans MS" pitchFamily="66" charset="0"/>
          <a:ea typeface="+mj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Comic Sans MS" pitchFamily="66" charset="0"/>
          <a:ea typeface="+mj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Comic Sans MS" pitchFamily="66" charset="0"/>
          <a:ea typeface="+mj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cs typeface="Arial Unicode MS" pitchFamily="34" charset="-122"/>
              </a:rPr>
              <a:t>LHAASO</a:t>
            </a:r>
            <a:r>
              <a:rPr lang="zh-CN" altLang="en-US" sz="2800" dirty="0" smtClean="0">
                <a:cs typeface="Arial Unicode MS" pitchFamily="34" charset="-122"/>
              </a:rPr>
              <a:t>实验数据的整合</a:t>
            </a:r>
            <a:r>
              <a:rPr lang="en-US" altLang="zh-CN" sz="2800" dirty="0" smtClean="0">
                <a:cs typeface="Arial Unicode MS" pitchFamily="34" charset="-122"/>
              </a:rPr>
              <a:t/>
            </a:r>
            <a:br>
              <a:rPr lang="en-US" altLang="zh-CN" sz="2800" dirty="0" smtClean="0">
                <a:cs typeface="Arial Unicode MS" pitchFamily="34" charset="-122"/>
              </a:rPr>
            </a:br>
            <a:r>
              <a:rPr lang="en-US" altLang="zh-CN" sz="2800" dirty="0" smtClean="0">
                <a:cs typeface="Arial Unicode MS" pitchFamily="34" charset="-122"/>
              </a:rPr>
              <a:t>- </a:t>
            </a:r>
            <a:r>
              <a:rPr lang="zh-CN" altLang="en-US" sz="2800" dirty="0" smtClean="0">
                <a:cs typeface="Arial Unicode MS" pitchFamily="34" charset="-122"/>
              </a:rPr>
              <a:t>软件与计算的需求分析</a:t>
            </a:r>
            <a:endParaRPr lang="zh-CN" altLang="en-US" sz="28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CN" sz="2800" dirty="0" smtClean="0">
              <a:cs typeface="Arial Unicode MS" pitchFamily="34" charset="-122"/>
            </a:endParaRPr>
          </a:p>
          <a:p>
            <a:r>
              <a:rPr lang="zh-CN" altLang="en-US" sz="2800" dirty="0" smtClean="0">
                <a:cs typeface="Arial Unicode MS" pitchFamily="34" charset="-122"/>
              </a:rPr>
              <a:t>高能物理研究所</a:t>
            </a:r>
            <a:endParaRPr lang="en-US" altLang="zh-CN" sz="2800" dirty="0" smtClean="0">
              <a:cs typeface="Arial Unicode MS" pitchFamily="34" charset="-122"/>
            </a:endParaRPr>
          </a:p>
          <a:p>
            <a:r>
              <a:rPr lang="zh-CN" altLang="en-US" sz="2800" dirty="0" smtClean="0">
                <a:cs typeface="Arial Unicode MS" pitchFamily="34" charset="-122"/>
              </a:rPr>
              <a:t>姚志国</a:t>
            </a:r>
            <a:endParaRPr lang="en-US" altLang="zh-CN" sz="2800" b="1" dirty="0" smtClean="0">
              <a:cs typeface="Arial Unicode MS" pitchFamily="34" charset="-122"/>
            </a:endParaRPr>
          </a:p>
          <a:p>
            <a:r>
              <a:rPr lang="en-US" altLang="zh-CN" sz="2800" dirty="0" smtClean="0">
                <a:cs typeface="Arial Unicode MS" pitchFamily="34" charset="-122"/>
              </a:rPr>
              <a:t>2013/07/06</a:t>
            </a:r>
            <a:r>
              <a:rPr lang="zh-CN" altLang="en-US" sz="2800" dirty="0" smtClean="0">
                <a:cs typeface="Arial Unicode MS" pitchFamily="34" charset="-122"/>
              </a:rPr>
              <a:t>，威海</a:t>
            </a:r>
            <a:endParaRPr lang="zh-CN" altLang="en-US" sz="2800" b="1" dirty="0"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软触发的实现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fontAlgn="ctr"/>
            <a:r>
              <a:rPr lang="zh-CN" altLang="en-US" sz="2700" dirty="0" smtClean="0">
                <a:solidFill>
                  <a:srgbClr val="C00000"/>
                </a:solidFill>
              </a:rPr>
              <a:t>能够实现在线符合！</a:t>
            </a:r>
            <a:endParaRPr lang="zh-CN" altLang="en-US" sz="2700" dirty="0">
              <a:solidFill>
                <a:srgbClr val="C00000"/>
              </a:solidFill>
            </a:endParaRPr>
          </a:p>
          <a:p>
            <a:pPr fontAlgn="ctr"/>
            <a:r>
              <a:rPr lang="zh-CN" altLang="en-US" dirty="0"/>
              <a:t>各个探测器的</a:t>
            </a:r>
            <a:r>
              <a:rPr lang="en-US" dirty="0"/>
              <a:t>hit</a:t>
            </a:r>
            <a:r>
              <a:rPr lang="zh-CN" altLang="en-US" dirty="0"/>
              <a:t>信号（约</a:t>
            </a:r>
            <a:r>
              <a:rPr lang="en-US" dirty="0"/>
              <a:t>15000</a:t>
            </a:r>
            <a:r>
              <a:rPr lang="zh-CN" altLang="en-US" dirty="0"/>
              <a:t>路，除去</a:t>
            </a:r>
            <a:r>
              <a:rPr lang="en-US" dirty="0"/>
              <a:t>WFCTA</a:t>
            </a:r>
            <a:r>
              <a:rPr lang="zh-CN" altLang="en-US" dirty="0"/>
              <a:t>）能够通过</a:t>
            </a:r>
            <a:r>
              <a:rPr lang="en-US" dirty="0"/>
              <a:t>WR</a:t>
            </a:r>
            <a:r>
              <a:rPr lang="zh-CN" altLang="en-US" dirty="0"/>
              <a:t>协议和平台实现亚纳秒（</a:t>
            </a:r>
            <a:r>
              <a:rPr lang="en-US" dirty="0"/>
              <a:t>&lt;0.3 ns</a:t>
            </a:r>
            <a:r>
              <a:rPr lang="zh-CN" altLang="en-US" dirty="0"/>
              <a:t>，预期达到</a:t>
            </a:r>
            <a:r>
              <a:rPr lang="en-US" dirty="0"/>
              <a:t>0.1 ns</a:t>
            </a:r>
            <a:r>
              <a:rPr lang="zh-CN" altLang="en-US" dirty="0"/>
              <a:t>）的时钟同步；</a:t>
            </a:r>
            <a:endParaRPr lang="en-US" dirty="0"/>
          </a:p>
          <a:p>
            <a:pPr fontAlgn="ctr"/>
            <a:r>
              <a:rPr lang="zh-CN" altLang="en-US" dirty="0"/>
              <a:t>计算机集群处理多种</a:t>
            </a:r>
            <a:r>
              <a:rPr lang="zh-CN" altLang="en-US" dirty="0" smtClean="0"/>
              <a:t>（</a:t>
            </a:r>
            <a:r>
              <a:rPr lang="en-US" dirty="0" smtClean="0">
                <a:sym typeface="Symbol" panose="05050102010706020507" pitchFamily="18" charset="2"/>
              </a:rPr>
              <a:t>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r>
              <a:rPr lang="zh-CN" altLang="en-US" dirty="0"/>
              <a:t>触发模式，对</a:t>
            </a:r>
            <a:r>
              <a:rPr lang="en-US" dirty="0"/>
              <a:t>hit</a:t>
            </a:r>
            <a:r>
              <a:rPr lang="zh-CN" altLang="en-US" dirty="0" smtClean="0"/>
              <a:t>信号整体判选；</a:t>
            </a:r>
            <a:endParaRPr lang="en-US" dirty="0"/>
          </a:p>
          <a:p>
            <a:pPr fontAlgn="ctr"/>
            <a:r>
              <a:rPr lang="zh-CN" altLang="en-US" dirty="0" smtClean="0"/>
              <a:t>可实现探测器</a:t>
            </a:r>
            <a:r>
              <a:rPr lang="en-US" altLang="zh-CN" dirty="0" smtClean="0"/>
              <a:t>hit</a:t>
            </a:r>
            <a:r>
              <a:rPr lang="zh-CN" altLang="en-US" dirty="0" smtClean="0"/>
              <a:t>级粒度相关性；</a:t>
            </a:r>
            <a:endParaRPr lang="en-US" dirty="0"/>
          </a:p>
          <a:p>
            <a:pPr fontAlgn="ctr"/>
            <a:r>
              <a:rPr lang="zh-CN" altLang="en-US" dirty="0" smtClean="0"/>
              <a:t>需求：</a:t>
            </a:r>
            <a:endParaRPr lang="en-US" altLang="zh-CN" dirty="0" smtClean="0"/>
          </a:p>
          <a:p>
            <a:pPr lvl="1" fontAlgn="ctr"/>
            <a:r>
              <a:rPr lang="zh-CN" altLang="en-US" dirty="0"/>
              <a:t>触发逻辑的物理设计；</a:t>
            </a:r>
            <a:endParaRPr lang="en-US" altLang="zh-CN" dirty="0"/>
          </a:p>
          <a:p>
            <a:pPr lvl="1" fontAlgn="ctr"/>
            <a:r>
              <a:rPr lang="zh-CN" altLang="en-US" dirty="0" smtClean="0"/>
              <a:t>并行处理模式的实现方案和优化；</a:t>
            </a:r>
            <a:endParaRPr lang="en-US" altLang="zh-CN" dirty="0" smtClean="0"/>
          </a:p>
          <a:p>
            <a:pPr lvl="1" fontAlgn="ctr"/>
            <a:r>
              <a:rPr lang="zh-CN" altLang="en-US" dirty="0" smtClean="0"/>
              <a:t>数据流的同步和分配；</a:t>
            </a:r>
            <a:endParaRPr lang="en-US" altLang="zh-CN" dirty="0" smtClean="0"/>
          </a:p>
          <a:p>
            <a:pPr lvl="1" fontAlgn="ctr"/>
            <a:r>
              <a:rPr lang="zh-CN" altLang="en-US" dirty="0" smtClean="0"/>
              <a:t>原始数据流的吞吐量：</a:t>
            </a:r>
            <a:endParaRPr lang="en-US" altLang="zh-CN" dirty="0" smtClean="0"/>
          </a:p>
          <a:p>
            <a:pPr lvl="1" fontAlgn="ctr"/>
            <a:endParaRPr lang="en-US" altLang="zh-CN" dirty="0"/>
          </a:p>
          <a:p>
            <a:pPr lvl="1" fontAlgn="ctr"/>
            <a:endParaRPr lang="en-US" altLang="zh-CN" dirty="0" smtClean="0"/>
          </a:p>
          <a:p>
            <a:pPr lvl="1" fontAlgn="ctr"/>
            <a:endParaRPr lang="en-US" altLang="zh-CN" dirty="0"/>
          </a:p>
          <a:p>
            <a:pPr lvl="1" fontAlgn="ctr"/>
            <a:endParaRPr lang="en-US" altLang="zh-CN" dirty="0" smtClean="0"/>
          </a:p>
          <a:p>
            <a:pPr lvl="1" fontAlgn="ctr"/>
            <a:endParaRPr lang="en-US" altLang="zh-CN" dirty="0" smtClean="0"/>
          </a:p>
          <a:p>
            <a:pPr lvl="1" fontAlgn="ctr"/>
            <a:r>
              <a:rPr lang="zh-CN" altLang="en-US" dirty="0" smtClean="0"/>
              <a:t>集群</a:t>
            </a:r>
            <a:r>
              <a:rPr lang="zh-CN" altLang="en-US" dirty="0"/>
              <a:t>集中管理：自动诊断、自动屏蔽</a:t>
            </a:r>
            <a:r>
              <a:rPr lang="zh-CN" altLang="en-US" dirty="0" smtClean="0"/>
              <a:t>、系统</a:t>
            </a:r>
            <a:r>
              <a:rPr lang="zh-CN" altLang="en-US" dirty="0"/>
              <a:t>和</a:t>
            </a:r>
            <a:r>
              <a:rPr lang="zh-CN" altLang="en-US" dirty="0" smtClean="0"/>
              <a:t>软件不停机在线更新。</a:t>
            </a:r>
            <a:endParaRPr lang="en-US" altLang="zh-CN" dirty="0" smtClean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77330"/>
              </p:ext>
            </p:extLst>
          </p:nvPr>
        </p:nvGraphicFramePr>
        <p:xfrm>
          <a:off x="569950" y="4509120"/>
          <a:ext cx="8106506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583"/>
                <a:gridCol w="2425662"/>
                <a:gridCol w="1030488"/>
                <a:gridCol w="961789"/>
                <a:gridCol w="1373984"/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探测器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KM2A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SCDA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WFCTA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单路计数率（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kHz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</a:t>
                      </a:r>
                      <a:r>
                        <a:rPr lang="zh-CN" altLang="en-US" baseline="0" dirty="0" smtClean="0">
                          <a:latin typeface="Comic Sans MS" panose="030F0702030302020204" pitchFamily="66" charset="0"/>
                          <a:ea typeface="+mj-ea"/>
                        </a:rPr>
                        <a:t> </a:t>
                      </a:r>
                      <a:r>
                        <a:rPr lang="en-US" altLang="zh-CN" baseline="0" dirty="0" smtClean="0">
                          <a:latin typeface="Comic Sans MS" panose="030F0702030302020204" pitchFamily="66" charset="0"/>
                          <a:ea typeface="+mj-ea"/>
                        </a:rPr>
                        <a:t>(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ED),</a:t>
                      </a:r>
                      <a:r>
                        <a:rPr lang="en-US" altLang="zh-CN" baseline="0" dirty="0" smtClean="0">
                          <a:latin typeface="Comic Sans MS" panose="030F0702030302020204" pitchFamily="66" charset="0"/>
                          <a:ea typeface="+mj-ea"/>
                        </a:rPr>
                        <a:t> 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12</a:t>
                      </a:r>
                      <a:r>
                        <a:rPr lang="zh-CN" altLang="en-US" baseline="0" dirty="0" smtClean="0">
                          <a:latin typeface="Comic Sans MS" panose="030F0702030302020204" pitchFamily="66" charset="0"/>
                          <a:ea typeface="+mj-ea"/>
                        </a:rPr>
                        <a:t> </a:t>
                      </a:r>
                      <a:r>
                        <a:rPr lang="en-US" altLang="zh-CN" baseline="0" dirty="0" smtClean="0">
                          <a:latin typeface="Comic Sans MS" panose="030F0702030302020204" pitchFamily="66" charset="0"/>
                          <a:ea typeface="+mj-ea"/>
                        </a:rPr>
                        <a:t>(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MD)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50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0.03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数据量（</a:t>
                      </a:r>
                      <a:r>
                        <a:rPr lang="en-US" altLang="zh-CN" dirty="0" err="1" smtClean="0">
                          <a:latin typeface="Comic Sans MS" panose="030F0702030302020204" pitchFamily="66" charset="0"/>
                          <a:ea typeface="+mj-ea"/>
                        </a:rPr>
                        <a:t>Gbps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3.7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  <a:ea typeface="+mj-ea"/>
                        </a:rPr>
                        <a:t>18</a:t>
                      </a:r>
                      <a:endParaRPr lang="en-US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0.002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2.4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（半硬）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1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大数据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ctr"/>
            <a:r>
              <a:rPr lang="zh-CN" altLang="en-US" sz="2700" dirty="0" smtClean="0"/>
              <a:t>触发后数据量：</a:t>
            </a:r>
            <a:endParaRPr lang="en-US" altLang="zh-CN" sz="2700" dirty="0" smtClean="0"/>
          </a:p>
          <a:p>
            <a:pPr lvl="1" fontAlgn="ctr"/>
            <a:endParaRPr lang="en-US" altLang="zh-CN" sz="2400" dirty="0" smtClean="0"/>
          </a:p>
          <a:p>
            <a:pPr lvl="1" fontAlgn="ctr"/>
            <a:endParaRPr lang="en-US" altLang="zh-CN" sz="2400" dirty="0"/>
          </a:p>
          <a:p>
            <a:pPr lvl="1" fontAlgn="ctr"/>
            <a:endParaRPr lang="en-US" altLang="zh-CN" sz="2400" dirty="0" smtClean="0"/>
          </a:p>
          <a:p>
            <a:pPr lvl="1" fontAlgn="ctr"/>
            <a:endParaRPr lang="en-US" altLang="zh-CN" sz="2400" dirty="0" smtClean="0"/>
          </a:p>
          <a:p>
            <a:pPr lvl="1" fontAlgn="ctr"/>
            <a:endParaRPr lang="en-US" altLang="zh-CN" sz="2400" dirty="0"/>
          </a:p>
          <a:p>
            <a:pPr marL="822960" lvl="3" indent="0" fontAlgn="ctr">
              <a:buNone/>
            </a:pPr>
            <a:r>
              <a:rPr lang="zh-CN" altLang="en-US" dirty="0" smtClean="0"/>
              <a:t> 注：</a:t>
            </a:r>
            <a:r>
              <a:rPr lang="en-US" altLang="zh-CN" dirty="0" smtClean="0"/>
              <a:t>WFCTA</a:t>
            </a:r>
            <a:r>
              <a:rPr lang="zh-CN" altLang="en-US" dirty="0" smtClean="0"/>
              <a:t>：</a:t>
            </a:r>
            <a:r>
              <a:rPr lang="en-US" altLang="zh-CN" dirty="0" smtClean="0">
                <a:sym typeface="Wingdings" panose="05000000000000000000" pitchFamily="2" charset="2"/>
              </a:rPr>
              <a:t>1/10</a:t>
            </a:r>
            <a:r>
              <a:rPr lang="zh-CN" altLang="en-US" dirty="0" smtClean="0">
                <a:sym typeface="Wingdings" panose="05000000000000000000" pitchFamily="2" charset="2"/>
              </a:rPr>
              <a:t>的</a:t>
            </a:r>
            <a:r>
              <a:rPr lang="en-US" altLang="zh-CN" dirty="0" smtClean="0">
                <a:sym typeface="Wingdings" panose="05000000000000000000" pitchFamily="2" charset="2"/>
              </a:rPr>
              <a:t>duty cycle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822960" lvl="3" indent="0" fontAlgn="ctr">
              <a:buNone/>
            </a:pPr>
            <a:endParaRPr lang="en-US" altLang="zh-CN" sz="2400" dirty="0" smtClean="0"/>
          </a:p>
          <a:p>
            <a:pPr lvl="1" fontAlgn="ctr"/>
            <a:r>
              <a:rPr lang="zh-CN" altLang="en-US" sz="2400" dirty="0"/>
              <a:t>参照对比（数据来自于</a:t>
            </a:r>
            <a:r>
              <a:rPr lang="zh-CN" altLang="en-US" sz="2400" dirty="0" smtClean="0">
                <a:solidFill>
                  <a:srgbClr val="C00000"/>
                </a:solidFill>
              </a:rPr>
              <a:t>孙功星</a:t>
            </a:r>
            <a:r>
              <a:rPr lang="zh-CN" altLang="en-US" sz="2400" dirty="0" smtClean="0"/>
              <a:t>的</a:t>
            </a:r>
            <a:r>
              <a:rPr lang="zh-CN" altLang="en-US" sz="2400" dirty="0"/>
              <a:t>报告）：</a:t>
            </a:r>
            <a:endParaRPr lang="en-US" altLang="zh-CN" sz="2400" dirty="0"/>
          </a:p>
          <a:p>
            <a:pPr lvl="2" fontAlgn="ctr"/>
            <a:r>
              <a:rPr lang="en-US" altLang="zh-CN" sz="2100" dirty="0"/>
              <a:t>LHC</a:t>
            </a:r>
            <a:r>
              <a:rPr lang="zh-CN" altLang="en-US" sz="2100" dirty="0"/>
              <a:t>四个实验总和：</a:t>
            </a:r>
            <a:r>
              <a:rPr lang="en-US" altLang="zh-CN" sz="2100" dirty="0"/>
              <a:t>12 PB/</a:t>
            </a:r>
            <a:r>
              <a:rPr lang="en-US" altLang="zh-CN" sz="2100" dirty="0" err="1"/>
              <a:t>yr</a:t>
            </a:r>
            <a:r>
              <a:rPr lang="zh-CN" altLang="en-US" sz="2100" dirty="0"/>
              <a:t>；</a:t>
            </a:r>
            <a:endParaRPr lang="en-US" altLang="zh-CN" sz="2100" dirty="0"/>
          </a:p>
          <a:p>
            <a:pPr lvl="2" fontAlgn="ctr"/>
            <a:r>
              <a:rPr lang="en-US" altLang="zh-CN" sz="2100" dirty="0"/>
              <a:t>BESIII</a:t>
            </a:r>
            <a:r>
              <a:rPr lang="zh-CN" altLang="en-US" sz="2100" dirty="0"/>
              <a:t>：</a:t>
            </a:r>
            <a:r>
              <a:rPr lang="en-US" altLang="zh-CN" sz="2100" dirty="0"/>
              <a:t>2009-&gt;</a:t>
            </a:r>
            <a:r>
              <a:rPr lang="zh-CN" altLang="en-US" sz="2100" dirty="0"/>
              <a:t>现在：</a:t>
            </a:r>
            <a:r>
              <a:rPr lang="en-US" altLang="zh-CN" sz="2100" dirty="0"/>
              <a:t>3 PB</a:t>
            </a:r>
            <a:r>
              <a:rPr lang="zh-CN" altLang="en-US" sz="2100" dirty="0"/>
              <a:t>。</a:t>
            </a:r>
          </a:p>
          <a:p>
            <a:pPr lvl="1" fontAlgn="ctr"/>
            <a:r>
              <a:rPr lang="en-US" altLang="zh-CN" sz="2400" dirty="0" smtClean="0">
                <a:solidFill>
                  <a:srgbClr val="C00000"/>
                </a:solidFill>
              </a:rPr>
              <a:t>WCDA</a:t>
            </a:r>
            <a:r>
              <a:rPr lang="zh-CN" altLang="en-US" sz="2400" dirty="0" smtClean="0">
                <a:solidFill>
                  <a:srgbClr val="C00000"/>
                </a:solidFill>
              </a:rPr>
              <a:t>的</a:t>
            </a:r>
            <a:r>
              <a:rPr lang="en-US" altLang="zh-CN" sz="2400" dirty="0" smtClean="0">
                <a:solidFill>
                  <a:srgbClr val="C00000"/>
                </a:solidFill>
              </a:rPr>
              <a:t>12 PB/</a:t>
            </a:r>
            <a:r>
              <a:rPr lang="en-US" altLang="zh-CN" sz="2400" dirty="0" err="1" smtClean="0">
                <a:solidFill>
                  <a:srgbClr val="C00000"/>
                </a:solidFill>
              </a:rPr>
              <a:t>yr</a:t>
            </a:r>
            <a:r>
              <a:rPr lang="zh-CN" altLang="en-US" sz="2400" dirty="0" smtClean="0">
                <a:solidFill>
                  <a:srgbClr val="C00000"/>
                </a:solidFill>
              </a:rPr>
              <a:t>会对数据传输和存储造成严重的问题！</a:t>
            </a:r>
            <a:endParaRPr lang="en-US" altLang="zh-CN" sz="24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77610"/>
              </p:ext>
            </p:extLst>
          </p:nvPr>
        </p:nvGraphicFramePr>
        <p:xfrm>
          <a:off x="1043608" y="16288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探测器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数据量 （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MB/s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年总量（</a:t>
                      </a:r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PB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KM2A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0.32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380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12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SCDA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5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0.16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WFCTA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30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  <a:ea typeface="+mj-ea"/>
                        </a:rPr>
                        <a:t>0.10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51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数据实时</a:t>
            </a:r>
            <a:r>
              <a:rPr lang="zh-CN" altLang="en-US" dirty="0" smtClean="0"/>
              <a:t>在线处理（</a:t>
            </a:r>
            <a:r>
              <a:rPr lang="en-US" altLang="zh-CN" dirty="0" smtClean="0"/>
              <a:t>WCDA</a:t>
            </a:r>
            <a:r>
              <a:rPr lang="zh-CN" altLang="en-US" dirty="0" smtClean="0"/>
              <a:t>为例）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fontAlgn="ctr"/>
            <a:r>
              <a:rPr lang="zh-CN" altLang="en-US" sz="2700" dirty="0" smtClean="0"/>
              <a:t>物理</a:t>
            </a:r>
            <a:r>
              <a:rPr lang="zh-CN" altLang="en-US" sz="2700" dirty="0"/>
              <a:t>和现实</a:t>
            </a:r>
            <a:r>
              <a:rPr lang="zh-CN" altLang="en-US" sz="2700" dirty="0" smtClean="0"/>
              <a:t>需求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见</a:t>
            </a:r>
            <a:r>
              <a:rPr lang="zh-CN" altLang="en-US" sz="2400" dirty="0" smtClean="0">
                <a:solidFill>
                  <a:srgbClr val="C00000"/>
                </a:solidFill>
              </a:rPr>
              <a:t>吴含荣</a:t>
            </a:r>
            <a:r>
              <a:rPr lang="zh-CN" altLang="en-US" sz="2400" dirty="0" smtClean="0"/>
              <a:t>的报告：</a:t>
            </a:r>
            <a:r>
              <a:rPr lang="en-US" altLang="zh-CN" sz="2400" dirty="0" smtClean="0"/>
              <a:t>12 PB/</a:t>
            </a:r>
            <a:r>
              <a:rPr lang="en-US" altLang="zh-CN" sz="2400" dirty="0" err="1" smtClean="0"/>
              <a:t>yr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ym typeface="Wingdings" panose="05000000000000000000" pitchFamily="2" charset="2"/>
              </a:rPr>
              <a:t> 1.2 PB/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yr</a:t>
            </a:r>
            <a:r>
              <a:rPr lang="zh-CN" altLang="en-US" sz="2400" dirty="0" smtClean="0">
                <a:sym typeface="Wingdings" panose="05000000000000000000" pitchFamily="2" charset="2"/>
              </a:rPr>
              <a:t>。</a:t>
            </a:r>
            <a:endParaRPr lang="zh-CN" altLang="en-US" sz="2400" dirty="0"/>
          </a:p>
          <a:p>
            <a:pPr fontAlgn="ctr"/>
            <a:r>
              <a:rPr lang="zh-CN" altLang="en-US" sz="2700" dirty="0" smtClean="0"/>
              <a:t>标定：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电荷：单路计数信息</a:t>
            </a:r>
            <a:r>
              <a:rPr lang="en-US" altLang="zh-CN" sz="2400" dirty="0" smtClean="0">
                <a:sym typeface="Wingdings" panose="05000000000000000000" pitchFamily="2" charset="2"/>
              </a:rPr>
              <a:t></a:t>
            </a:r>
            <a:r>
              <a:rPr lang="zh-CN" altLang="en-US" sz="2400" dirty="0" smtClean="0">
                <a:sym typeface="Wingdings" panose="05000000000000000000" pitchFamily="2" charset="2"/>
              </a:rPr>
              <a:t>单光电子峰、</a:t>
            </a:r>
            <a:r>
              <a:rPr lang="zh-CN" altLang="en-US" sz="2400" dirty="0" smtClean="0">
                <a:sym typeface="Symbol" panose="05050102010706020507" pitchFamily="18" charset="2"/>
              </a:rPr>
              <a:t>子峰、高低量程的重叠；</a:t>
            </a:r>
            <a:endParaRPr lang="en-US" altLang="zh-CN" sz="2400" dirty="0" smtClean="0">
              <a:sym typeface="Symbol" panose="05050102010706020507" pitchFamily="18" charset="2"/>
            </a:endParaRPr>
          </a:p>
          <a:p>
            <a:pPr lvl="1" fontAlgn="ctr"/>
            <a:r>
              <a:rPr lang="zh-CN" altLang="en-US" sz="2400" dirty="0" smtClean="0">
                <a:sym typeface="Symbol" panose="05050102010706020507" pitchFamily="18" charset="2"/>
              </a:rPr>
              <a:t>时间：光纤信号，</a:t>
            </a:r>
            <a:r>
              <a:rPr lang="en-US" altLang="zh-CN" sz="2400" dirty="0" smtClean="0">
                <a:sym typeface="Symbol" panose="05050102010706020507" pitchFamily="18" charset="2"/>
              </a:rPr>
              <a:t>5-10 Hz</a:t>
            </a:r>
            <a:r>
              <a:rPr lang="zh-CN" altLang="en-US" sz="2400" dirty="0" smtClean="0">
                <a:sym typeface="Symbol" panose="05050102010706020507" pitchFamily="18" charset="2"/>
              </a:rPr>
              <a:t>的频率出现在触发事例中；</a:t>
            </a:r>
            <a:endParaRPr lang="en-US" altLang="zh-CN" sz="2400" dirty="0" smtClean="0">
              <a:sym typeface="Symbol" panose="05050102010706020507" pitchFamily="18" charset="2"/>
            </a:endParaRPr>
          </a:p>
          <a:p>
            <a:pPr lvl="1" fontAlgn="ctr"/>
            <a:r>
              <a:rPr lang="zh-CN" alt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信息的输出（</a:t>
            </a:r>
            <a:r>
              <a:rPr lang="en-US" altLang="zh-CN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histograms</a:t>
            </a:r>
            <a:r>
              <a:rPr lang="zh-CN" alt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）、保存（</a:t>
            </a:r>
            <a:r>
              <a:rPr lang="en-US" altLang="zh-CN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database</a:t>
            </a:r>
            <a:r>
              <a:rPr lang="zh-CN" alt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）与拟合</a:t>
            </a:r>
            <a:r>
              <a:rPr lang="zh-CN" altLang="en-US" sz="2400" dirty="0" smtClean="0">
                <a:sym typeface="Symbol" panose="05050102010706020507" pitchFamily="18" charset="2"/>
              </a:rPr>
              <a:t>；</a:t>
            </a:r>
            <a:endParaRPr lang="en-US" altLang="zh-CN" sz="2400" dirty="0" smtClean="0">
              <a:sym typeface="Symbol" panose="05050102010706020507" pitchFamily="18" charset="2"/>
            </a:endParaRPr>
          </a:p>
          <a:p>
            <a:pPr lvl="1" fontAlgn="ctr"/>
            <a:r>
              <a:rPr lang="zh-CN" altLang="en-US" sz="2400" dirty="0" smtClean="0">
                <a:solidFill>
                  <a:srgbClr val="C00000"/>
                </a:solidFill>
                <a:sym typeface="Symbol" panose="05050102010706020507" pitchFamily="18" charset="2"/>
              </a:rPr>
              <a:t>实时监控</a:t>
            </a:r>
            <a:r>
              <a:rPr lang="zh-CN" altLang="en-US" sz="2400" dirty="0" smtClean="0">
                <a:sym typeface="Symbol" panose="05050102010706020507" pitchFamily="18" charset="2"/>
              </a:rPr>
              <a:t>。</a:t>
            </a:r>
            <a:endParaRPr lang="zh-CN" altLang="en-US" sz="2400" dirty="0"/>
          </a:p>
          <a:p>
            <a:pPr fontAlgn="ctr"/>
            <a:r>
              <a:rPr lang="zh-CN" altLang="en-US" sz="2700" dirty="0"/>
              <a:t>环境参数监测数据的</a:t>
            </a:r>
            <a:r>
              <a:rPr lang="zh-CN" altLang="en-US" sz="2700" dirty="0" smtClean="0"/>
              <a:t>整合：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水质测量、高压、水温、室温、气压、水位等等；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>
                <a:solidFill>
                  <a:srgbClr val="C00000"/>
                </a:solidFill>
              </a:rPr>
              <a:t>根据时间信息综合到数据中（以文件为基准）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>
                <a:solidFill>
                  <a:srgbClr val="C00000"/>
                </a:solidFill>
              </a:rPr>
              <a:t>实时监控</a:t>
            </a:r>
            <a:r>
              <a:rPr lang="zh-CN" altLang="en-US" sz="2400" dirty="0" smtClean="0"/>
              <a:t>。</a:t>
            </a:r>
            <a:endParaRPr lang="zh-CN" altLang="en-US" sz="2400" dirty="0"/>
          </a:p>
          <a:p>
            <a:pPr fontAlgn="ctr"/>
            <a:r>
              <a:rPr lang="zh-CN" altLang="en-US" sz="2700" dirty="0" smtClean="0"/>
              <a:t>重建：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标定与环境监测数据的读取；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事例的分发与整合。</a:t>
            </a:r>
            <a:endParaRPr lang="en-US" altLang="zh-CN" sz="2400" dirty="0"/>
          </a:p>
          <a:p>
            <a:pPr fontAlgn="ctr"/>
            <a:r>
              <a:rPr lang="zh-CN" altLang="en-US" sz="2700" dirty="0" smtClean="0"/>
              <a:t>物理分析：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对已知源的实时监测与分析结果的互联网发布（如同</a:t>
            </a:r>
            <a:r>
              <a:rPr lang="en-US" altLang="zh-CN" sz="2400" dirty="0" smtClean="0"/>
              <a:t>SWIFT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FERMI-LAT</a:t>
            </a:r>
            <a:r>
              <a:rPr lang="zh-CN" altLang="en-US" sz="2400" dirty="0" smtClean="0"/>
              <a:t>等）；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对瞬变源的全天扫描分析。</a:t>
            </a:r>
            <a:endParaRPr lang="zh-CN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7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离线快速处理（</a:t>
            </a:r>
            <a:r>
              <a:rPr lang="en-US" altLang="zh-CN" dirty="0" smtClean="0"/>
              <a:t>WCDA</a:t>
            </a:r>
            <a:r>
              <a:rPr lang="zh-CN" altLang="en-US" dirty="0" smtClean="0"/>
              <a:t>为例）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fontAlgn="ctr"/>
            <a:r>
              <a:rPr lang="zh-CN" altLang="en-US" sz="2700" dirty="0" smtClean="0"/>
              <a:t>部分数据快速</a:t>
            </a:r>
            <a:r>
              <a:rPr lang="zh-CN" altLang="en-US" sz="2700" dirty="0"/>
              <a:t>离线处理的</a:t>
            </a:r>
            <a:r>
              <a:rPr lang="zh-CN" altLang="en-US" sz="2700" dirty="0" smtClean="0"/>
              <a:t>必要性：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根据强源的细致分析来对探测器的整体性能进行监测；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本实验在线分析发现新源后对结果的细致分析和结果及时发布（如：</a:t>
            </a:r>
            <a:r>
              <a:rPr lang="en-US" altLang="zh-CN" sz="2400" dirty="0" err="1" smtClean="0"/>
              <a:t>ATel</a:t>
            </a:r>
            <a:r>
              <a:rPr lang="zh-CN" altLang="en-US" sz="2400" dirty="0" smtClean="0"/>
              <a:t>）和发表；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对其它波段实验探测到新源的及时跟进分析和结果发布。</a:t>
            </a:r>
            <a:endParaRPr lang="en-US" altLang="zh-CN" sz="2400" dirty="0"/>
          </a:p>
          <a:p>
            <a:pPr fontAlgn="ctr"/>
            <a:r>
              <a:rPr lang="zh-CN" altLang="en-US" sz="2700" dirty="0"/>
              <a:t>机遇窗口：</a:t>
            </a:r>
            <a:r>
              <a:rPr lang="en-US" sz="2700" dirty="0"/>
              <a:t>&lt;3</a:t>
            </a:r>
            <a:r>
              <a:rPr lang="zh-CN" altLang="en-US" sz="2700" dirty="0"/>
              <a:t>天。</a:t>
            </a:r>
            <a:endParaRPr lang="en-US" sz="2700" dirty="0"/>
          </a:p>
          <a:p>
            <a:pPr fontAlgn="ctr"/>
            <a:r>
              <a:rPr lang="zh-CN" altLang="en-US" sz="2700" dirty="0" smtClean="0"/>
              <a:t>数据需求典型值：约</a:t>
            </a:r>
            <a:r>
              <a:rPr lang="en-US" altLang="zh-CN" sz="2700" dirty="0" smtClean="0"/>
              <a:t>10</a:t>
            </a:r>
            <a:r>
              <a:rPr lang="zh-CN" altLang="en-US" sz="2700" dirty="0" smtClean="0"/>
              <a:t>天数据的</a:t>
            </a:r>
            <a:r>
              <a:rPr lang="en-US" altLang="zh-CN" sz="2700" dirty="0" smtClean="0"/>
              <a:t>1/50</a:t>
            </a:r>
            <a:r>
              <a:rPr lang="zh-CN" altLang="en-US" sz="2700" dirty="0" smtClean="0"/>
              <a:t>。</a:t>
            </a:r>
            <a:endParaRPr lang="en-US" altLang="zh-CN" sz="2700" dirty="0" smtClean="0"/>
          </a:p>
          <a:p>
            <a:pPr fontAlgn="ctr"/>
            <a:r>
              <a:rPr lang="zh-CN" altLang="en-US" sz="2700" dirty="0" smtClean="0"/>
              <a:t>瓶颈：主要在于数据</a:t>
            </a:r>
            <a:r>
              <a:rPr lang="zh-CN" altLang="en-US" sz="2700" dirty="0"/>
              <a:t>读取</a:t>
            </a:r>
            <a:r>
              <a:rPr lang="zh-CN" altLang="en-US" sz="2700" dirty="0" smtClean="0"/>
              <a:t>，</a:t>
            </a:r>
            <a:r>
              <a:rPr lang="en-US" altLang="zh-CN" sz="2700" dirty="0" smtClean="0"/>
              <a:t>CPU</a:t>
            </a:r>
            <a:r>
              <a:rPr lang="zh-CN" altLang="en-US" sz="2700" dirty="0" smtClean="0"/>
              <a:t>也可能成为问题。</a:t>
            </a:r>
            <a:endParaRPr lang="en-US" sz="2700" dirty="0"/>
          </a:p>
          <a:p>
            <a:pPr fontAlgn="ctr"/>
            <a:r>
              <a:rPr lang="zh-CN" altLang="en-US" sz="2700" dirty="0" smtClean="0"/>
              <a:t>数据可</a:t>
            </a:r>
            <a:r>
              <a:rPr lang="zh-CN" altLang="en-US" sz="2700" dirty="0"/>
              <a:t>索引</a:t>
            </a:r>
            <a:r>
              <a:rPr lang="zh-CN" altLang="en-US" sz="2700" dirty="0" smtClean="0"/>
              <a:t>，随机读取，快速事例遍历与过滤。比如，根据</a:t>
            </a:r>
            <a:r>
              <a:rPr lang="en-US" sz="2700" dirty="0"/>
              <a:t>root</a:t>
            </a:r>
            <a:r>
              <a:rPr lang="zh-CN" altLang="en-US" sz="2700" dirty="0"/>
              <a:t>原理，合理设计</a:t>
            </a:r>
            <a:r>
              <a:rPr lang="en-US" sz="2700" dirty="0"/>
              <a:t>tree</a:t>
            </a:r>
            <a:r>
              <a:rPr lang="zh-CN" altLang="en-US" sz="2700" dirty="0"/>
              <a:t>的建构方式。</a:t>
            </a:r>
            <a:endParaRPr lang="en-US" sz="2700" dirty="0"/>
          </a:p>
          <a:p>
            <a:pPr fontAlgn="ctr"/>
            <a:r>
              <a:rPr lang="zh-CN" altLang="en-US" sz="2700" dirty="0"/>
              <a:t>数据分流（</a:t>
            </a:r>
            <a:r>
              <a:rPr lang="zh-CN" altLang="en-US" sz="2700" dirty="0" smtClean="0"/>
              <a:t>或</a:t>
            </a:r>
            <a:r>
              <a:rPr lang="en-US" altLang="zh-CN" sz="2700" dirty="0" smtClean="0">
                <a:solidFill>
                  <a:srgbClr val="C00000"/>
                </a:solidFill>
              </a:rPr>
              <a:t>HADOOP</a:t>
            </a:r>
            <a:r>
              <a:rPr lang="zh-CN" altLang="en-US" sz="2700" dirty="0" smtClean="0"/>
              <a:t>的</a:t>
            </a:r>
            <a:r>
              <a:rPr lang="en-US" sz="2700" dirty="0" smtClean="0"/>
              <a:t>tag</a:t>
            </a:r>
            <a:r>
              <a:rPr lang="zh-CN" altLang="en-US" sz="2700" dirty="0" smtClean="0"/>
              <a:t>？</a:t>
            </a:r>
            <a:r>
              <a:rPr lang="zh-CN" altLang="en-US" sz="2700" dirty="0" smtClean="0">
                <a:solidFill>
                  <a:srgbClr val="C00000"/>
                </a:solidFill>
              </a:rPr>
              <a:t>孙功星</a:t>
            </a:r>
            <a:r>
              <a:rPr lang="zh-CN" altLang="en-US" sz="2700" dirty="0" smtClean="0"/>
              <a:t>的报告）</a:t>
            </a:r>
            <a:r>
              <a:rPr lang="zh-CN" altLang="en-US" sz="2700" dirty="0"/>
              <a:t>：</a:t>
            </a:r>
            <a:endParaRPr lang="en-US" sz="2700" dirty="0"/>
          </a:p>
          <a:p>
            <a:pPr lvl="1" fontAlgn="ctr"/>
            <a:r>
              <a:rPr lang="en-US" dirty="0"/>
              <a:t>goodness</a:t>
            </a:r>
            <a:r>
              <a:rPr lang="zh-CN" altLang="en-US" dirty="0"/>
              <a:t>（事例好坏</a:t>
            </a:r>
            <a:r>
              <a:rPr lang="zh-CN" altLang="en-US" dirty="0" smtClean="0"/>
              <a:t>）；</a:t>
            </a:r>
            <a:endParaRPr lang="en-US" dirty="0"/>
          </a:p>
          <a:p>
            <a:pPr lvl="1" fontAlgn="ctr"/>
            <a:r>
              <a:rPr lang="en-US" dirty="0"/>
              <a:t>degree of sense</a:t>
            </a:r>
            <a:r>
              <a:rPr lang="zh-CN" altLang="en-US" dirty="0"/>
              <a:t>（物理意义</a:t>
            </a:r>
            <a:r>
              <a:rPr lang="zh-CN" altLang="en-US" dirty="0" smtClean="0"/>
              <a:t>）；</a:t>
            </a:r>
            <a:endParaRPr lang="en-US" dirty="0"/>
          </a:p>
          <a:p>
            <a:pPr lvl="1" fontAlgn="ctr"/>
            <a:r>
              <a:rPr lang="en-US" dirty="0"/>
              <a:t>reduced output</a:t>
            </a:r>
            <a:r>
              <a:rPr lang="zh-CN" altLang="en-US" dirty="0"/>
              <a:t>（精简输出</a:t>
            </a:r>
            <a:r>
              <a:rPr lang="zh-CN" altLang="en-US" dirty="0" smtClean="0"/>
              <a:t>）；</a:t>
            </a:r>
            <a:endParaRPr lang="en-US" dirty="0"/>
          </a:p>
          <a:p>
            <a:pPr lvl="1" fontAlgn="ctr"/>
            <a:r>
              <a:rPr lang="en-US" dirty="0"/>
              <a:t>zone</a:t>
            </a:r>
            <a:r>
              <a:rPr lang="zh-CN" altLang="en-US" dirty="0"/>
              <a:t>（分区，</a:t>
            </a:r>
            <a:r>
              <a:rPr lang="zh-CN" altLang="en-US" dirty="0" smtClean="0"/>
              <a:t>比如赤纬）。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7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算法革新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fontAlgn="ctr"/>
            <a:r>
              <a:rPr lang="zh-CN" altLang="en-US" sz="2700" dirty="0" smtClean="0"/>
              <a:t>软触发的算法：</a:t>
            </a:r>
            <a:endParaRPr lang="en-US" altLang="zh-CN" sz="2700" dirty="0" smtClean="0"/>
          </a:p>
          <a:p>
            <a:pPr lvl="1" fontAlgn="ctr"/>
            <a:r>
              <a:rPr lang="en-US" altLang="zh-CN" sz="2400" dirty="0" smtClean="0"/>
              <a:t>hits</a:t>
            </a:r>
            <a:r>
              <a:rPr lang="zh-CN" altLang="en-US" sz="2400" dirty="0" smtClean="0"/>
              <a:t>到达时间</a:t>
            </a:r>
            <a:r>
              <a:rPr lang="zh-CN" altLang="en-US" sz="2400" dirty="0"/>
              <a:t>的</a:t>
            </a:r>
            <a:r>
              <a:rPr lang="zh-CN" altLang="en-US" sz="2400" dirty="0" smtClean="0"/>
              <a:t>无序（比如</a:t>
            </a:r>
            <a:r>
              <a:rPr lang="en-US" altLang="zh-CN" sz="2400" dirty="0" smtClean="0"/>
              <a:t>&lt;1 </a:t>
            </a:r>
            <a:r>
              <a:rPr lang="en-US" altLang="zh-CN" sz="2400" dirty="0" err="1" smtClean="0"/>
              <a:t>ms</a:t>
            </a:r>
            <a:r>
              <a:rPr lang="zh-CN" altLang="en-US" sz="2400" dirty="0" smtClean="0"/>
              <a:t>）、吞吐量巨大（</a:t>
            </a:r>
            <a:r>
              <a:rPr lang="en-US" altLang="zh-CN" sz="2400" dirty="0" smtClean="0"/>
              <a:t>~25 </a:t>
            </a:r>
            <a:r>
              <a:rPr lang="en-US" altLang="zh-CN" sz="2400" dirty="0" err="1" smtClean="0"/>
              <a:t>Gbps</a:t>
            </a:r>
            <a:r>
              <a:rPr lang="zh-CN" altLang="en-US" sz="2400" dirty="0" smtClean="0"/>
              <a:t>）。</a:t>
            </a:r>
            <a:endParaRPr lang="en-US" altLang="zh-CN" sz="2400" dirty="0" smtClean="0"/>
          </a:p>
          <a:p>
            <a:pPr fontAlgn="ctr"/>
            <a:r>
              <a:rPr lang="zh-CN" altLang="en-US" sz="2700" dirty="0" smtClean="0"/>
              <a:t>簇射前锋</a:t>
            </a:r>
            <a:r>
              <a:rPr lang="zh-CN" altLang="en-US" sz="2700" dirty="0"/>
              <a:t>面的</a:t>
            </a:r>
            <a:r>
              <a:rPr lang="zh-CN" altLang="en-US" sz="2700" dirty="0" smtClean="0"/>
              <a:t>拟合（相当于</a:t>
            </a:r>
            <a:r>
              <a:rPr lang="en-US" sz="2700" dirty="0" smtClean="0"/>
              <a:t>track</a:t>
            </a:r>
            <a:r>
              <a:rPr lang="zh-CN" altLang="en-US" sz="2700" dirty="0"/>
              <a:t>）</a:t>
            </a:r>
            <a:r>
              <a:rPr lang="zh-CN" altLang="en-US" sz="2700" dirty="0" smtClean="0"/>
              <a:t>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发展</a:t>
            </a:r>
            <a:r>
              <a:rPr lang="zh-CN" altLang="en-US" sz="2400" dirty="0"/>
              <a:t>更先进的算法</a:t>
            </a:r>
            <a:r>
              <a:rPr lang="zh-CN" altLang="en-US" sz="2400" dirty="0" smtClean="0"/>
              <a:t>，更高精度，同时高速、高效。</a:t>
            </a:r>
            <a:endParaRPr lang="en-US" sz="2400" dirty="0"/>
          </a:p>
          <a:p>
            <a:pPr fontAlgn="ctr"/>
            <a:r>
              <a:rPr lang="zh-CN" altLang="en-US" sz="2700" dirty="0" smtClean="0"/>
              <a:t>噪声过滤：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如</a:t>
            </a:r>
            <a:r>
              <a:rPr lang="en-US" altLang="zh-CN" sz="2400" dirty="0" smtClean="0"/>
              <a:t>WCDA</a:t>
            </a:r>
            <a:r>
              <a:rPr lang="zh-CN" altLang="en-US" sz="2400" dirty="0" smtClean="0"/>
              <a:t>：</a:t>
            </a:r>
            <a:r>
              <a:rPr lang="en-US" altLang="zh-CN" sz="2400" dirty="0" smtClean="0"/>
              <a:t>50 kHz</a:t>
            </a:r>
            <a:r>
              <a:rPr lang="zh-CN" altLang="en-US" sz="2400" dirty="0" smtClean="0">
                <a:sym typeface="Symbol" panose="05050102010706020507" pitchFamily="18" charset="2"/>
              </a:rPr>
              <a:t></a:t>
            </a:r>
            <a:r>
              <a:rPr lang="en-US" altLang="zh-CN" sz="2400" dirty="0" smtClean="0">
                <a:sym typeface="Symbol" panose="05050102010706020507" pitchFamily="18" charset="2"/>
              </a:rPr>
              <a:t>3600</a:t>
            </a:r>
            <a:r>
              <a:rPr lang="zh-CN" altLang="en-US" sz="2400" dirty="0" smtClean="0">
                <a:sym typeface="Symbol" panose="05050102010706020507" pitchFamily="18" charset="2"/>
              </a:rPr>
              <a:t>，</a:t>
            </a:r>
            <a:r>
              <a:rPr lang="en-US" altLang="zh-CN" sz="2400" dirty="0" smtClean="0">
                <a:sym typeface="Symbol" panose="05050102010706020507" pitchFamily="18" charset="2"/>
              </a:rPr>
              <a:t>WFCTA</a:t>
            </a:r>
            <a:r>
              <a:rPr lang="zh-CN" altLang="en-US" sz="2400" dirty="0" smtClean="0">
                <a:sym typeface="Symbol" panose="05050102010706020507" pitchFamily="18" charset="2"/>
              </a:rPr>
              <a:t>（单台）：</a:t>
            </a:r>
            <a:r>
              <a:rPr lang="en-US" altLang="zh-CN" sz="2400" dirty="0" smtClean="0">
                <a:sym typeface="Symbol" panose="05050102010706020507" pitchFamily="18" charset="2"/>
              </a:rPr>
              <a:t>10 kHz</a:t>
            </a:r>
            <a:r>
              <a:rPr lang="zh-CN" altLang="en-US" sz="2400" dirty="0" smtClean="0">
                <a:sym typeface="Symbol" panose="05050102010706020507" pitchFamily="18" charset="2"/>
              </a:rPr>
              <a:t></a:t>
            </a:r>
            <a:r>
              <a:rPr lang="en-US" altLang="zh-CN" sz="2400" dirty="0" smtClean="0">
                <a:sym typeface="Symbol" panose="05050102010706020507" pitchFamily="18" charset="2"/>
              </a:rPr>
              <a:t>1024 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需要</a:t>
            </a:r>
            <a:r>
              <a:rPr lang="zh-CN" altLang="en-US" sz="2400" dirty="0"/>
              <a:t>特殊的</a:t>
            </a:r>
            <a:r>
              <a:rPr lang="en-US" sz="2400" dirty="0"/>
              <a:t>filter</a:t>
            </a:r>
            <a:r>
              <a:rPr lang="zh-CN" altLang="en-US" sz="2400" dirty="0"/>
              <a:t>算法，压制</a:t>
            </a:r>
            <a:r>
              <a:rPr lang="zh-CN" altLang="en-US" sz="2400" dirty="0" smtClean="0"/>
              <a:t>噪声，提高重建效率。</a:t>
            </a:r>
            <a:endParaRPr lang="en-US" sz="2400" dirty="0"/>
          </a:p>
          <a:p>
            <a:pPr fontAlgn="ctr"/>
            <a:r>
              <a:rPr lang="zh-CN" altLang="en-US" sz="2700" dirty="0"/>
              <a:t>粒子</a:t>
            </a:r>
            <a:r>
              <a:rPr lang="zh-CN" altLang="en-US" sz="2700" dirty="0" smtClean="0"/>
              <a:t>鉴别（指原初粒子）：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多</a:t>
            </a:r>
            <a:r>
              <a:rPr lang="zh-CN" altLang="en-US" sz="2400" dirty="0"/>
              <a:t>参数</a:t>
            </a:r>
            <a:r>
              <a:rPr lang="zh-CN" altLang="en-US" sz="2400" dirty="0" smtClean="0"/>
              <a:t>分析：簇射信号分布形态、多探测器复合信息。</a:t>
            </a:r>
            <a:endParaRPr lang="zh-CN" altLang="en-US" sz="2400" dirty="0"/>
          </a:p>
          <a:p>
            <a:pPr fontAlgn="ctr"/>
            <a:r>
              <a:rPr lang="zh-CN" altLang="en-US" sz="2700" dirty="0"/>
              <a:t>能量重建</a:t>
            </a:r>
            <a:r>
              <a:rPr lang="zh-CN" altLang="en-US" sz="2700" dirty="0" smtClean="0"/>
              <a:t>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能量分辨差（</a:t>
            </a:r>
            <a:r>
              <a:rPr lang="en-US" altLang="zh-CN" sz="2400" dirty="0" smtClean="0"/>
              <a:t>&gt;30%</a:t>
            </a:r>
            <a:r>
              <a:rPr lang="zh-CN" altLang="en-US" sz="2400" dirty="0" smtClean="0"/>
              <a:t>），主要来自于空气簇射本身的涨落；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寻找更好的能量重建机制和方法：芯位、横分布</a:t>
            </a:r>
            <a:r>
              <a:rPr lang="en-US" altLang="zh-CN" sz="2400" dirty="0" smtClean="0">
                <a:sym typeface="Wingdings" panose="05000000000000000000" pitchFamily="2" charset="2"/>
              </a:rPr>
              <a:t></a:t>
            </a:r>
            <a:r>
              <a:rPr lang="zh-CN" alt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速度</a:t>
            </a:r>
            <a:r>
              <a:rPr lang="zh-CN" altLang="en-US" sz="2400" dirty="0" smtClean="0"/>
              <a:t>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特殊</a:t>
            </a:r>
            <a:r>
              <a:rPr lang="zh-CN" altLang="en-US" sz="2400" dirty="0"/>
              <a:t>信号的处理，比如</a:t>
            </a:r>
            <a:r>
              <a:rPr lang="en-US" sz="2400" dirty="0" err="1"/>
              <a:t>muon</a:t>
            </a:r>
            <a:r>
              <a:rPr lang="zh-CN" altLang="en-US" sz="2400" dirty="0"/>
              <a:t>、噪声的</a:t>
            </a:r>
            <a:r>
              <a:rPr lang="zh-CN" altLang="en-US" sz="2400" dirty="0" smtClean="0"/>
              <a:t>考虑</a:t>
            </a:r>
            <a:r>
              <a:rPr lang="zh-CN" altLang="en-US" sz="2400" dirty="0"/>
              <a:t>。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9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特色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多种探测器相对独立、粒度</a:t>
            </a:r>
            <a:r>
              <a:rPr lang="zh-CN" altLang="en-US" dirty="0"/>
              <a:t>相关性、高噪声、软触发、大数据、在线数据处理、数据快速</a:t>
            </a:r>
            <a:r>
              <a:rPr lang="zh-CN" altLang="en-US" dirty="0" smtClean="0"/>
              <a:t>访问；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具备</a:t>
            </a:r>
            <a:r>
              <a:rPr lang="zh-CN" altLang="en-US" dirty="0"/>
              <a:t>一定的先进性和开创性，同时</a:t>
            </a:r>
            <a:r>
              <a:rPr lang="zh-CN" altLang="en-US" dirty="0" smtClean="0"/>
              <a:t>也具有非常</a:t>
            </a:r>
            <a:r>
              <a:rPr lang="zh-CN" altLang="en-US" dirty="0"/>
              <a:t>大挑战性。</a:t>
            </a:r>
          </a:p>
          <a:p>
            <a:r>
              <a:rPr lang="zh-CN" altLang="en-US" dirty="0" smtClean="0"/>
              <a:t>进展：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尚处于起步阶段，介入</a:t>
            </a:r>
            <a:r>
              <a:rPr lang="zh-CN" altLang="en-US" dirty="0"/>
              <a:t>容易，可以融入更多的先进</a:t>
            </a:r>
            <a:r>
              <a:rPr lang="zh-CN" altLang="en-US" dirty="0" smtClean="0"/>
              <a:t>理念；</a:t>
            </a:r>
            <a:endParaRPr lang="zh-CN" altLang="en-US" dirty="0"/>
          </a:p>
          <a:p>
            <a:r>
              <a:rPr lang="zh-CN" altLang="en-US" dirty="0"/>
              <a:t>问题：</a:t>
            </a:r>
            <a:endParaRPr lang="en-US" altLang="zh-CN" dirty="0"/>
          </a:p>
          <a:p>
            <a:pPr lvl="1"/>
            <a:r>
              <a:rPr lang="zh-CN" altLang="en-US" dirty="0"/>
              <a:t>基础弱，缺乏人力、经费等支持</a:t>
            </a:r>
            <a:r>
              <a:rPr lang="zh-CN" altLang="en-US" dirty="0" smtClean="0"/>
              <a:t>力度。</a:t>
            </a:r>
            <a:endParaRPr lang="zh-CN" altLang="en-US" dirty="0"/>
          </a:p>
          <a:p>
            <a:endParaRPr lang="en-US" altLang="zh-CN" dirty="0" smtClean="0"/>
          </a:p>
          <a:p>
            <a:r>
              <a:rPr lang="zh-CN" altLang="en-US" dirty="0" smtClean="0">
                <a:solidFill>
                  <a:srgbClr val="C00000"/>
                </a:solidFill>
              </a:rPr>
              <a:t>欢迎</a:t>
            </a:r>
            <a:r>
              <a:rPr lang="zh-CN" altLang="en-US" dirty="0">
                <a:solidFill>
                  <a:srgbClr val="C00000"/>
                </a:solidFill>
              </a:rPr>
              <a:t>富有经验的粒子物理界的专家和同行参与</a:t>
            </a:r>
            <a:r>
              <a:rPr lang="en-US" dirty="0">
                <a:solidFill>
                  <a:srgbClr val="C00000"/>
                </a:solidFill>
              </a:rPr>
              <a:t>LHAASO</a:t>
            </a:r>
            <a:r>
              <a:rPr lang="zh-CN" altLang="en-US" dirty="0" smtClean="0">
                <a:solidFill>
                  <a:srgbClr val="C00000"/>
                </a:solidFill>
              </a:rPr>
              <a:t>实验计算软件与技术的发展</a:t>
            </a:r>
            <a:r>
              <a:rPr lang="zh-CN" altLang="en-US" dirty="0">
                <a:solidFill>
                  <a:srgbClr val="C00000"/>
                </a:solidFill>
              </a:rPr>
              <a:t>工作！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内容提要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LHAASO</a:t>
            </a:r>
            <a:r>
              <a:rPr lang="zh-CN" altLang="en-US" dirty="0" smtClean="0"/>
              <a:t>实验的特点</a:t>
            </a:r>
            <a:endParaRPr lang="en-US" altLang="zh-CN" dirty="0" smtClean="0"/>
          </a:p>
          <a:p>
            <a:r>
              <a:rPr lang="zh-CN" altLang="en-US" dirty="0" smtClean="0"/>
              <a:t>模拟样本的综合</a:t>
            </a:r>
            <a:endParaRPr lang="en-US" altLang="zh-CN" dirty="0" smtClean="0"/>
          </a:p>
          <a:p>
            <a:r>
              <a:rPr lang="zh-CN" altLang="en-US" dirty="0" smtClean="0"/>
              <a:t>软触发的实现</a:t>
            </a:r>
            <a:endParaRPr lang="en-US" altLang="zh-CN" dirty="0" smtClean="0"/>
          </a:p>
          <a:p>
            <a:r>
              <a:rPr lang="zh-CN" altLang="en-US" dirty="0" smtClean="0"/>
              <a:t>数据实时在线处理</a:t>
            </a:r>
            <a:endParaRPr lang="en-US" altLang="zh-CN" dirty="0" smtClean="0"/>
          </a:p>
          <a:p>
            <a:r>
              <a:rPr lang="zh-CN" altLang="en-US" dirty="0" smtClean="0"/>
              <a:t>离线快速分析</a:t>
            </a:r>
            <a:endParaRPr lang="en-US" altLang="zh-CN" dirty="0" smtClean="0"/>
          </a:p>
          <a:p>
            <a:r>
              <a:rPr lang="zh-CN" altLang="en-US" dirty="0" smtClean="0"/>
              <a:t>算法</a:t>
            </a:r>
            <a:r>
              <a:rPr lang="zh-CN" altLang="en-US" dirty="0"/>
              <a:t>革新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3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传统宇宙线实验计算机软件的特点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fontAlgn="ctr"/>
            <a:r>
              <a:rPr lang="zh-CN" altLang="en-US" sz="2700" dirty="0" smtClean="0"/>
              <a:t>软件规模小：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一般</a:t>
            </a:r>
            <a:r>
              <a:rPr lang="en-US" altLang="zh-CN" sz="2400" dirty="0" smtClean="0"/>
              <a:t>&lt;100,000</a:t>
            </a:r>
            <a:r>
              <a:rPr lang="zh-CN" altLang="en-US" sz="2400" dirty="0" smtClean="0"/>
              <a:t>行。</a:t>
            </a:r>
            <a:endParaRPr lang="en-US" altLang="zh-CN" sz="2400" dirty="0" smtClean="0"/>
          </a:p>
          <a:p>
            <a:pPr fontAlgn="ctr"/>
            <a:r>
              <a:rPr lang="zh-CN" altLang="en-US" sz="2700" dirty="0" smtClean="0"/>
              <a:t>不受重视：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支持</a:t>
            </a:r>
            <a:r>
              <a:rPr lang="zh-CN" altLang="en-US" sz="2400" dirty="0"/>
              <a:t>力度</a:t>
            </a:r>
            <a:r>
              <a:rPr lang="zh-CN" altLang="en-US" sz="2400" dirty="0" smtClean="0"/>
              <a:t>小；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小作坊式，一般</a:t>
            </a:r>
            <a:r>
              <a:rPr lang="zh-CN" altLang="en-US" sz="2400" dirty="0"/>
              <a:t>由少数几个物理人员兼</a:t>
            </a:r>
            <a:r>
              <a:rPr lang="zh-CN" altLang="en-US" sz="2400" dirty="0" smtClean="0"/>
              <a:t>做</a:t>
            </a:r>
            <a:r>
              <a:rPr lang="en-US" altLang="zh-CN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altLang="zh-CN" sz="2400" dirty="0" smtClean="0">
                <a:solidFill>
                  <a:srgbClr val="C00000"/>
                </a:solidFill>
              </a:rPr>
              <a:t>LHAASO</a:t>
            </a:r>
            <a:r>
              <a:rPr lang="zh-CN" altLang="en-US" sz="2400" dirty="0" smtClean="0">
                <a:solidFill>
                  <a:srgbClr val="C00000"/>
                </a:solidFill>
              </a:rPr>
              <a:t>的现状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fontAlgn="ctr"/>
            <a:r>
              <a:rPr lang="zh-CN" altLang="en-US" sz="2700" dirty="0" smtClean="0"/>
              <a:t>研发工具简陋：</a:t>
            </a:r>
            <a:endParaRPr lang="en-US" altLang="zh-CN" sz="2700" dirty="0" smtClean="0"/>
          </a:p>
          <a:p>
            <a:pPr lvl="1" fontAlgn="ctr"/>
            <a:r>
              <a:rPr lang="zh-CN" altLang="en-US" sz="2400" dirty="0" smtClean="0"/>
              <a:t>除</a:t>
            </a:r>
            <a:r>
              <a:rPr lang="en-US" altLang="zh-CN" sz="2400" dirty="0" err="1" smtClean="0"/>
              <a:t>corsika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root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geant4</a:t>
            </a:r>
            <a:r>
              <a:rPr lang="zh-CN" altLang="en-US" sz="2400" dirty="0" smtClean="0"/>
              <a:t>外，基本不用其它软件包、</a:t>
            </a:r>
            <a:r>
              <a:rPr lang="zh-CN" altLang="en-US" sz="2400" dirty="0"/>
              <a:t>数据库</a:t>
            </a:r>
            <a:r>
              <a:rPr lang="zh-CN" altLang="en-US" sz="2400" dirty="0" smtClean="0"/>
              <a:t>和维护、测试等工具。</a:t>
            </a:r>
            <a:endParaRPr lang="zh-CN" altLang="en-US" sz="2400" dirty="0"/>
          </a:p>
          <a:p>
            <a:pPr marL="0" indent="0" fontAlgn="ctr">
              <a:buNone/>
            </a:pPr>
            <a:endParaRPr lang="en-US" altLang="zh-CN" sz="2700" dirty="0"/>
          </a:p>
          <a:p>
            <a:pPr fontAlgn="ctr"/>
            <a:r>
              <a:rPr lang="zh-CN" altLang="en-US" sz="2700" dirty="0" smtClean="0"/>
              <a:t>但</a:t>
            </a:r>
            <a:r>
              <a:rPr lang="en-US" altLang="zh-CN" sz="2700" dirty="0" smtClean="0"/>
              <a:t>LHAASO</a:t>
            </a:r>
            <a:r>
              <a:rPr lang="zh-CN" altLang="en-US" sz="2700" dirty="0" smtClean="0"/>
              <a:t>必须要颠覆这一传统：</a:t>
            </a:r>
            <a:endParaRPr lang="zh-CN" altLang="en-US" sz="2700" dirty="0"/>
          </a:p>
          <a:p>
            <a:pPr lvl="1" fontAlgn="ctr"/>
            <a:r>
              <a:rPr lang="zh-CN" altLang="en-US" sz="2400" dirty="0" smtClean="0"/>
              <a:t>数据量大且复杂；</a:t>
            </a:r>
            <a:endParaRPr lang="en-US" altLang="zh-CN" sz="2400" dirty="0" smtClean="0"/>
          </a:p>
          <a:p>
            <a:pPr lvl="1" fontAlgn="ctr"/>
            <a:r>
              <a:rPr lang="zh-CN" altLang="en-US" sz="2400" dirty="0" smtClean="0"/>
              <a:t>依靠国内</a:t>
            </a:r>
            <a:r>
              <a:rPr lang="zh-CN" altLang="en-US" sz="2400" dirty="0"/>
              <a:t>强大的加速器</a:t>
            </a:r>
            <a:r>
              <a:rPr lang="zh-CN" altLang="en-US" sz="2400" dirty="0" smtClean="0"/>
              <a:t>实验的帮助：借鉴经验</a:t>
            </a:r>
            <a:r>
              <a:rPr lang="zh-CN" altLang="en-US" sz="2400" dirty="0"/>
              <a:t>并</a:t>
            </a:r>
            <a:r>
              <a:rPr lang="zh-CN" altLang="en-US" sz="2400" dirty="0" smtClean="0"/>
              <a:t>吸取人力。</a:t>
            </a:r>
            <a:endParaRPr lang="zh-CN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实验的组成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fontAlgn="ctr"/>
            <a:r>
              <a:rPr lang="zh-CN" altLang="en-US" sz="2800" dirty="0" smtClean="0"/>
              <a:t>主要包含</a:t>
            </a:r>
            <a:r>
              <a:rPr lang="en-US" sz="2800" dirty="0" smtClean="0"/>
              <a:t>4</a:t>
            </a:r>
            <a:r>
              <a:rPr lang="zh-CN" altLang="en-US" sz="2800" dirty="0" smtClean="0"/>
              <a:t>种探测器：</a:t>
            </a:r>
            <a:endParaRPr lang="en-US" altLang="zh-CN" sz="2800" dirty="0" smtClean="0"/>
          </a:p>
          <a:p>
            <a:pPr lvl="1" fontAlgn="ctr"/>
            <a:r>
              <a:rPr lang="en-US" altLang="zh-CN" sz="2500" dirty="0" smtClean="0"/>
              <a:t>KM2A</a:t>
            </a:r>
            <a:r>
              <a:rPr lang="zh-CN" altLang="en-US" sz="2500" dirty="0" smtClean="0"/>
              <a:t>：平方公里阵列，</a:t>
            </a:r>
            <a:r>
              <a:rPr lang="en-US" altLang="zh-CN" sz="2500" dirty="0" smtClean="0"/>
              <a:t>5635</a:t>
            </a:r>
            <a:r>
              <a:rPr lang="zh-CN" altLang="en-US" sz="2500" dirty="0" smtClean="0"/>
              <a:t>个</a:t>
            </a:r>
            <a:r>
              <a:rPr lang="en-US" altLang="zh-CN" sz="2500" dirty="0" smtClean="0"/>
              <a:t>ED</a:t>
            </a:r>
            <a:r>
              <a:rPr lang="zh-CN" altLang="en-US" sz="2500" dirty="0" smtClean="0"/>
              <a:t>，</a:t>
            </a:r>
            <a:r>
              <a:rPr lang="en-US" altLang="zh-CN" sz="2500" dirty="0" smtClean="0"/>
              <a:t>1221</a:t>
            </a:r>
            <a:r>
              <a:rPr lang="zh-CN" altLang="en-US" sz="2500" dirty="0" smtClean="0"/>
              <a:t>个</a:t>
            </a:r>
            <a:r>
              <a:rPr lang="en-US" altLang="zh-CN" sz="2500" dirty="0" smtClean="0"/>
              <a:t>MD</a:t>
            </a:r>
            <a:r>
              <a:rPr lang="zh-CN" altLang="en-US" sz="2500" dirty="0"/>
              <a:t>。</a:t>
            </a:r>
            <a:endParaRPr lang="en-US" altLang="zh-CN" sz="2500" dirty="0" smtClean="0"/>
          </a:p>
          <a:p>
            <a:pPr lvl="1" fontAlgn="ctr"/>
            <a:r>
              <a:rPr lang="en-US" altLang="zh-CN" sz="2500" dirty="0" smtClean="0"/>
              <a:t>WCDA</a:t>
            </a:r>
            <a:r>
              <a:rPr lang="zh-CN" altLang="en-US" sz="2500" dirty="0" smtClean="0"/>
              <a:t>：水契仑柯夫阵列，</a:t>
            </a:r>
            <a:r>
              <a:rPr lang="en-US" altLang="zh-CN" sz="2500" dirty="0" smtClean="0"/>
              <a:t>3600</a:t>
            </a:r>
            <a:r>
              <a:rPr lang="zh-CN" altLang="en-US" sz="2500" dirty="0" smtClean="0"/>
              <a:t>个单元。</a:t>
            </a:r>
            <a:endParaRPr lang="en-US" altLang="zh-CN" sz="2500" dirty="0" smtClean="0"/>
          </a:p>
          <a:p>
            <a:pPr lvl="1" fontAlgn="ctr"/>
            <a:r>
              <a:rPr lang="en-US" altLang="zh-CN" sz="2500" dirty="0" smtClean="0"/>
              <a:t>SCDA</a:t>
            </a:r>
            <a:r>
              <a:rPr lang="zh-CN" altLang="en-US" sz="2500" dirty="0" smtClean="0"/>
              <a:t>：簇芯探测器：</a:t>
            </a:r>
            <a:r>
              <a:rPr lang="en-US" altLang="zh-CN" sz="2500" dirty="0" smtClean="0"/>
              <a:t>452</a:t>
            </a:r>
            <a:r>
              <a:rPr lang="zh-CN" altLang="en-US" sz="2500" dirty="0" smtClean="0"/>
              <a:t>个单元。</a:t>
            </a:r>
            <a:endParaRPr lang="en-US" altLang="zh-CN" sz="2500" dirty="0" smtClean="0"/>
          </a:p>
          <a:p>
            <a:pPr lvl="1" fontAlgn="ctr"/>
            <a:r>
              <a:rPr lang="en-US" altLang="zh-CN" sz="2500" dirty="0" smtClean="0"/>
              <a:t>WFCTA</a:t>
            </a:r>
            <a:r>
              <a:rPr lang="zh-CN" altLang="en-US" sz="2500" dirty="0"/>
              <a:t>：广角契仑柯夫</a:t>
            </a:r>
            <a:r>
              <a:rPr lang="zh-CN" altLang="en-US" sz="2500" dirty="0" smtClean="0"/>
              <a:t>望远镜：</a:t>
            </a:r>
            <a:r>
              <a:rPr lang="en-US" altLang="zh-CN" sz="2500" dirty="0" smtClean="0"/>
              <a:t>24</a:t>
            </a:r>
            <a:r>
              <a:rPr lang="zh-CN" altLang="en-US" sz="2500" dirty="0" smtClean="0"/>
              <a:t>台，</a:t>
            </a:r>
            <a:r>
              <a:rPr lang="en-US" altLang="zh-CN" sz="2500" dirty="0" smtClean="0"/>
              <a:t>1024</a:t>
            </a:r>
            <a:r>
              <a:rPr lang="zh-CN" altLang="en-US" sz="2500" dirty="0" smtClean="0"/>
              <a:t>个像素</a:t>
            </a:r>
            <a:r>
              <a:rPr lang="en-US" altLang="zh-CN" sz="2500" dirty="0" smtClean="0"/>
              <a:t>/</a:t>
            </a:r>
            <a:r>
              <a:rPr lang="zh-CN" altLang="en-US" sz="2500" dirty="0" smtClean="0"/>
              <a:t>台。</a:t>
            </a:r>
            <a:endParaRPr lang="en-US" altLang="zh-CN" sz="2500" dirty="0" smtClean="0"/>
          </a:p>
          <a:p>
            <a:pPr fontAlgn="ctr"/>
            <a:r>
              <a:rPr lang="zh-CN" altLang="en-US" sz="2800" dirty="0" smtClean="0"/>
              <a:t>探测器间相对独立：</a:t>
            </a:r>
            <a:endParaRPr lang="en-US" altLang="zh-CN" sz="2800" dirty="0" smtClean="0"/>
          </a:p>
          <a:p>
            <a:pPr lvl="1" fontAlgn="ctr"/>
            <a:r>
              <a:rPr lang="zh-CN" altLang="en-US" sz="2500" dirty="0" smtClean="0"/>
              <a:t>探测器单元结构；</a:t>
            </a:r>
            <a:endParaRPr lang="en-US" altLang="zh-CN" sz="2500" dirty="0"/>
          </a:p>
          <a:p>
            <a:pPr lvl="1" fontAlgn="ctr"/>
            <a:r>
              <a:rPr lang="zh-CN" altLang="en-US" sz="2500" dirty="0"/>
              <a:t>阵列</a:t>
            </a:r>
            <a:r>
              <a:rPr lang="zh-CN" altLang="en-US" sz="2500" dirty="0" smtClean="0"/>
              <a:t>布局；</a:t>
            </a:r>
            <a:endParaRPr lang="en-US" altLang="zh-CN" sz="2500" dirty="0" smtClean="0"/>
          </a:p>
          <a:p>
            <a:pPr lvl="1" fontAlgn="ctr"/>
            <a:r>
              <a:rPr lang="zh-CN" altLang="en-US" sz="2500" dirty="0" smtClean="0"/>
              <a:t>标定系统或方式；</a:t>
            </a:r>
            <a:endParaRPr lang="en-US" altLang="zh-CN" sz="2500" dirty="0"/>
          </a:p>
          <a:p>
            <a:pPr lvl="1" fontAlgn="ctr"/>
            <a:r>
              <a:rPr lang="zh-CN" altLang="en-US" sz="2500" dirty="0" smtClean="0"/>
              <a:t>电子学系统；</a:t>
            </a:r>
            <a:endParaRPr lang="en-US" altLang="zh-CN" sz="2500" dirty="0" smtClean="0"/>
          </a:p>
          <a:p>
            <a:pPr lvl="1" fontAlgn="ctr"/>
            <a:r>
              <a:rPr lang="zh-CN" altLang="en-US" sz="2500" dirty="0" smtClean="0"/>
              <a:t>实验工作承担人员。</a:t>
            </a:r>
            <a:endParaRPr lang="en-US" sz="25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1" y="3528880"/>
            <a:ext cx="2074157" cy="1275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528880"/>
            <a:ext cx="2267744" cy="12756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080" y="4869160"/>
            <a:ext cx="2270248" cy="18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探测器的功能不同</a:t>
            </a:r>
            <a:endParaRPr lang="en-US" dirty="0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048350"/>
              </p:ext>
            </p:extLst>
          </p:nvPr>
        </p:nvGraphicFramePr>
        <p:xfrm>
          <a:off x="251521" y="1529576"/>
          <a:ext cx="878497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5"/>
                <a:gridCol w="1944216"/>
                <a:gridCol w="1656184"/>
                <a:gridCol w="1483365"/>
                <a:gridCol w="175699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探测器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KM2A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SCDA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WFCTA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主要探测对象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电子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、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  <a:sym typeface="Symbol" panose="05050102010706020507" pitchFamily="18" charset="2"/>
                        </a:rPr>
                        <a:t>子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光子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、电子、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  <a:sym typeface="Symbol" panose="05050102010706020507" pitchFamily="18" charset="2"/>
                        </a:rPr>
                        <a:t>子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高能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光子、强子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大气契仑柯夫</a:t>
                      </a:r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光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关注的物理过程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簇射横向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簇射横向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簇芯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簇射纵向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主要物理目标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伽玛天文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伽玛天文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宇宙线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宇宙线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主要研究对象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河内源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河外源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宇宙线成份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宇宙线能谱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主要工作能区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10-1000 </a:t>
                      </a:r>
                      <a:r>
                        <a:rPr lang="en-US" altLang="zh-CN" dirty="0" err="1" smtClean="0">
                          <a:latin typeface="Comic Sans MS" panose="030F0702030302020204" pitchFamily="66" charset="0"/>
                          <a:ea typeface="+mj-ea"/>
                        </a:rPr>
                        <a:t>TeV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0.1-50</a:t>
                      </a:r>
                      <a:r>
                        <a:rPr lang="en-US" altLang="zh-CN" baseline="0" dirty="0" smtClean="0">
                          <a:latin typeface="Comic Sans MS" panose="030F0702030302020204" pitchFamily="66" charset="0"/>
                          <a:ea typeface="+mj-ea"/>
                        </a:rPr>
                        <a:t> </a:t>
                      </a:r>
                      <a:r>
                        <a:rPr lang="en-US" altLang="zh-CN" baseline="0" dirty="0" err="1" smtClean="0">
                          <a:latin typeface="Comic Sans MS" panose="030F0702030302020204" pitchFamily="66" charset="0"/>
                          <a:ea typeface="+mj-ea"/>
                        </a:rPr>
                        <a:t>TeV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0.1-10</a:t>
                      </a:r>
                      <a:r>
                        <a:rPr lang="en-US" altLang="zh-CN" baseline="0" dirty="0" smtClean="0">
                          <a:latin typeface="Comic Sans MS" panose="030F0702030302020204" pitchFamily="66" charset="0"/>
                          <a:ea typeface="+mj-ea"/>
                        </a:rPr>
                        <a:t> </a:t>
                      </a:r>
                      <a:r>
                        <a:rPr lang="en-US" altLang="zh-CN" baseline="0" dirty="0" err="1" smtClean="0">
                          <a:latin typeface="Comic Sans MS" panose="030F0702030302020204" pitchFamily="66" charset="0"/>
                          <a:ea typeface="+mj-ea"/>
                        </a:rPr>
                        <a:t>PeV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100 TeV-1 </a:t>
                      </a:r>
                      <a:r>
                        <a:rPr lang="en-US" altLang="zh-CN" dirty="0" err="1" smtClean="0">
                          <a:latin typeface="Comic Sans MS" panose="030F0702030302020204" pitchFamily="66" charset="0"/>
                          <a:ea typeface="+mj-ea"/>
                        </a:rPr>
                        <a:t>EeV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8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关联程度不同</a:t>
            </a:r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51787"/>
              </p:ext>
            </p:extLst>
          </p:nvPr>
        </p:nvGraphicFramePr>
        <p:xfrm>
          <a:off x="1428328" y="155679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依赖对象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KM2A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SCDA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WFCTA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KM2A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-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弱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无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无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弱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-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无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无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SCDA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强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无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-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无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WFCTA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强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弱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Comic Sans MS" panose="030F0702030302020204" pitchFamily="66" charset="0"/>
                          <a:ea typeface="+mj-ea"/>
                        </a:rPr>
                        <a:t>弱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Comic Sans MS" panose="030F0702030302020204" pitchFamily="66" charset="0"/>
                          <a:ea typeface="+mj-ea"/>
                        </a:rPr>
                        <a:t>-</a:t>
                      </a:r>
                      <a:endParaRPr lang="en-US" dirty="0">
                        <a:latin typeface="Comic Sans MS" panose="030F0702030302020204" pitchFamily="66" charset="0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内容占位符 2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1800200"/>
          </a:xfrm>
        </p:spPr>
        <p:txBody>
          <a:bodyPr>
            <a:normAutofit lnSpcReduction="10000"/>
          </a:bodyPr>
          <a:lstStyle/>
          <a:p>
            <a:pPr fontAlgn="ctr"/>
            <a:r>
              <a:rPr lang="zh-CN" altLang="en-US" sz="2700" dirty="0" smtClean="0"/>
              <a:t>相对来说：</a:t>
            </a:r>
            <a:endParaRPr lang="en-US" altLang="zh-CN" sz="2700" dirty="0" smtClean="0"/>
          </a:p>
          <a:p>
            <a:pPr lvl="1" fontAlgn="ctr"/>
            <a:r>
              <a:rPr lang="en-US" altLang="zh-CN" sz="2400" dirty="0" smtClean="0"/>
              <a:t>KM2A</a:t>
            </a:r>
            <a:r>
              <a:rPr lang="zh-CN" altLang="en-US" sz="2400" dirty="0"/>
              <a:t>最</a:t>
            </a:r>
            <a:r>
              <a:rPr lang="zh-CN" altLang="en-US" sz="2400" dirty="0" smtClean="0"/>
              <a:t>受依赖；</a:t>
            </a:r>
            <a:endParaRPr lang="en-US" altLang="zh-CN" sz="2400" dirty="0" smtClean="0"/>
          </a:p>
          <a:p>
            <a:pPr lvl="1" fontAlgn="ctr"/>
            <a:r>
              <a:rPr lang="en-US" altLang="zh-CN" sz="2400" dirty="0" smtClean="0"/>
              <a:t>KM2A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WCDA</a:t>
            </a:r>
            <a:r>
              <a:rPr lang="zh-CN" altLang="en-US" sz="2400" dirty="0" smtClean="0"/>
              <a:t>的依赖性最弱；</a:t>
            </a:r>
            <a:endParaRPr lang="en-US" altLang="zh-CN" sz="2400" dirty="0" smtClean="0"/>
          </a:p>
          <a:p>
            <a:pPr lvl="1" fontAlgn="ctr"/>
            <a:r>
              <a:rPr lang="en-US" altLang="zh-CN" sz="2400" dirty="0" smtClean="0"/>
              <a:t>WFCTA</a:t>
            </a:r>
            <a:r>
              <a:rPr lang="zh-CN" altLang="en-US" sz="2400" dirty="0" smtClean="0"/>
              <a:t>的依赖性最强（因而，整合性最强）。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156342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模拟数据样本的整合：产生器（暂定方案）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fontAlgn="ctr"/>
            <a:r>
              <a:rPr lang="zh-CN" altLang="en-US" sz="2700" dirty="0" smtClean="0"/>
              <a:t>统一</a:t>
            </a:r>
            <a:r>
              <a:rPr lang="zh-CN" altLang="en-US" sz="2700" dirty="0"/>
              <a:t>坐标系</a:t>
            </a:r>
          </a:p>
          <a:p>
            <a:pPr fontAlgn="ctr"/>
            <a:r>
              <a:rPr lang="zh-CN" altLang="en-US" sz="2700" dirty="0"/>
              <a:t>统一空气簇射产生器（部分事例）：</a:t>
            </a:r>
          </a:p>
          <a:p>
            <a:pPr lvl="1" fontAlgn="ctr"/>
            <a:r>
              <a:rPr lang="zh-CN" altLang="en-US" dirty="0" smtClean="0"/>
              <a:t>基于</a:t>
            </a:r>
            <a:r>
              <a:rPr lang="zh-CN" altLang="en-US" dirty="0"/>
              <a:t>各个探测器最高需求：尤其</a:t>
            </a:r>
            <a:r>
              <a:rPr lang="en-US" dirty="0"/>
              <a:t>WCDA</a:t>
            </a:r>
            <a:r>
              <a:rPr lang="zh-CN" altLang="en-US" dirty="0"/>
              <a:t>（最低阈能）和</a:t>
            </a:r>
            <a:r>
              <a:rPr lang="en-US" dirty="0"/>
              <a:t>WFCTA</a:t>
            </a:r>
            <a:r>
              <a:rPr lang="zh-CN" altLang="en-US" dirty="0" smtClean="0"/>
              <a:t>（</a:t>
            </a:r>
            <a:r>
              <a:rPr lang="zh-CN" altLang="en-US" dirty="0"/>
              <a:t>需</a:t>
            </a:r>
            <a:r>
              <a:rPr lang="zh-CN" altLang="en-US" dirty="0" smtClean="0"/>
              <a:t>产生大气契仑柯夫</a:t>
            </a:r>
            <a:r>
              <a:rPr lang="zh-CN" altLang="en-US" dirty="0"/>
              <a:t>光</a:t>
            </a:r>
            <a:r>
              <a:rPr lang="zh-CN" altLang="en-US" dirty="0" smtClean="0"/>
              <a:t>）；</a:t>
            </a:r>
            <a:endParaRPr lang="en-US" dirty="0"/>
          </a:p>
          <a:p>
            <a:pPr lvl="1" fontAlgn="ctr"/>
            <a:r>
              <a:rPr lang="zh-CN" altLang="en-US" dirty="0"/>
              <a:t>簇射</a:t>
            </a:r>
            <a:r>
              <a:rPr lang="zh-CN" altLang="en-US" dirty="0" smtClean="0"/>
              <a:t>本身信息（</a:t>
            </a:r>
            <a:r>
              <a:rPr lang="zh-CN" altLang="en-US" dirty="0"/>
              <a:t>粒子种类、能量、方向、阈值</a:t>
            </a:r>
            <a:r>
              <a:rPr lang="zh-CN" altLang="en-US" dirty="0" smtClean="0"/>
              <a:t>）；</a:t>
            </a:r>
            <a:endParaRPr lang="zh-CN" altLang="en-US" dirty="0"/>
          </a:p>
          <a:p>
            <a:pPr lvl="1" fontAlgn="ctr"/>
            <a:r>
              <a:rPr lang="zh-CN" altLang="en-US" dirty="0" smtClean="0"/>
              <a:t>芯位信息：固定位置（</a:t>
            </a:r>
            <a:r>
              <a:rPr lang="zh-CN" altLang="en-US" dirty="0"/>
              <a:t>比如</a:t>
            </a:r>
            <a:r>
              <a:rPr lang="en-US" dirty="0"/>
              <a:t>WFCTA</a:t>
            </a:r>
            <a:r>
              <a:rPr lang="zh-CN" altLang="en-US" dirty="0"/>
              <a:t>的产生器就已经采样）或在阵列范围内随机</a:t>
            </a:r>
            <a:r>
              <a:rPr lang="zh-CN" altLang="en-US" dirty="0" smtClean="0"/>
              <a:t>抽取；</a:t>
            </a:r>
            <a:endParaRPr lang="en-US" altLang="zh-CN" dirty="0" smtClean="0"/>
          </a:p>
          <a:p>
            <a:pPr lvl="1" fontAlgn="ctr"/>
            <a:r>
              <a:rPr lang="zh-CN" altLang="en-US" dirty="0" smtClean="0"/>
              <a:t>针对</a:t>
            </a:r>
            <a:r>
              <a:rPr lang="zh-CN" altLang="en-US" dirty="0"/>
              <a:t>不同物理目标，由不同探测器组独立发起</a:t>
            </a:r>
            <a:r>
              <a:rPr lang="zh-CN" altLang="en-US" dirty="0" smtClean="0"/>
              <a:t>；</a:t>
            </a:r>
            <a:endParaRPr lang="en-US" dirty="0"/>
          </a:p>
          <a:p>
            <a:pPr lvl="1" fontAlgn="ctr"/>
            <a:r>
              <a:rPr lang="zh-CN" altLang="en-US" dirty="0"/>
              <a:t>基于</a:t>
            </a:r>
            <a:r>
              <a:rPr lang="zh-CN" altLang="en-US" dirty="0" smtClean="0"/>
              <a:t>文件名称来管理：</a:t>
            </a:r>
            <a:endParaRPr lang="zh-CN" altLang="en-US" dirty="0"/>
          </a:p>
          <a:p>
            <a:pPr lvl="2" fontAlgn="ctr"/>
            <a:r>
              <a:rPr lang="zh-CN" altLang="en-US" dirty="0"/>
              <a:t>通过目录名来定义数据产生的主旨</a:t>
            </a:r>
            <a:r>
              <a:rPr lang="zh-CN" altLang="en-US" dirty="0" smtClean="0"/>
              <a:t>，</a:t>
            </a:r>
            <a:r>
              <a:rPr lang="zh-CN" altLang="en-US" dirty="0"/>
              <a:t>例</a:t>
            </a:r>
            <a:r>
              <a:rPr lang="zh-CN" altLang="en-US" dirty="0" smtClean="0"/>
              <a:t>如</a:t>
            </a:r>
            <a:r>
              <a:rPr lang="en-US" dirty="0" err="1" smtClean="0">
                <a:solidFill>
                  <a:srgbClr val="C00000"/>
                </a:solidFill>
              </a:rPr>
              <a:t>wfcta</a:t>
            </a:r>
            <a:r>
              <a:rPr lang="en-US" dirty="0" smtClean="0"/>
              <a:t>/common/generator/</a:t>
            </a:r>
            <a:r>
              <a:rPr lang="zh-CN" altLang="en-US" dirty="0" smtClean="0"/>
              <a:t>；</a:t>
            </a:r>
            <a:endParaRPr lang="en-US" dirty="0"/>
          </a:p>
          <a:p>
            <a:pPr lvl="2" fontAlgn="ctr"/>
            <a:r>
              <a:rPr lang="zh-CN" altLang="en-US" dirty="0"/>
              <a:t>分别冠以</a:t>
            </a:r>
            <a:r>
              <a:rPr lang="en-US" dirty="0"/>
              <a:t>KA</a:t>
            </a:r>
            <a:r>
              <a:rPr lang="zh-CN" altLang="en-US" dirty="0"/>
              <a:t>、</a:t>
            </a:r>
            <a:r>
              <a:rPr lang="en-US" dirty="0"/>
              <a:t>WD</a:t>
            </a:r>
            <a:r>
              <a:rPr lang="zh-CN" altLang="en-US" dirty="0"/>
              <a:t>、</a:t>
            </a:r>
            <a:r>
              <a:rPr lang="en-US" dirty="0"/>
              <a:t>CD</a:t>
            </a:r>
            <a:r>
              <a:rPr lang="zh-CN" altLang="en-US" dirty="0"/>
              <a:t>、</a:t>
            </a:r>
            <a:r>
              <a:rPr lang="en-US" dirty="0" smtClean="0"/>
              <a:t>SD</a:t>
            </a:r>
            <a:r>
              <a:rPr lang="zh-CN" altLang="en-US" dirty="0" smtClean="0"/>
              <a:t>的前缀；</a:t>
            </a:r>
            <a:endParaRPr lang="en-US" dirty="0"/>
          </a:p>
          <a:p>
            <a:pPr lvl="2" fontAlgn="ctr"/>
            <a:r>
              <a:rPr lang="zh-CN" altLang="en-US" dirty="0"/>
              <a:t>除了</a:t>
            </a:r>
            <a:r>
              <a:rPr lang="en-US" dirty="0"/>
              <a:t>RUN</a:t>
            </a:r>
            <a:r>
              <a:rPr lang="zh-CN" altLang="en-US" dirty="0"/>
              <a:t>号，加入</a:t>
            </a:r>
            <a:r>
              <a:rPr lang="zh-CN" altLang="en-US" dirty="0" smtClean="0"/>
              <a:t>重用（比如多次投点）标记</a:t>
            </a:r>
            <a:r>
              <a:rPr lang="en-US" dirty="0"/>
              <a:t>SEQ</a:t>
            </a:r>
            <a:r>
              <a:rPr lang="zh-CN" altLang="en-US" dirty="0" smtClean="0"/>
              <a:t>号；</a:t>
            </a:r>
            <a:endParaRPr lang="en-US" dirty="0"/>
          </a:p>
          <a:p>
            <a:pPr lvl="2" fontAlgn="ctr"/>
            <a:r>
              <a:rPr lang="zh-CN" altLang="en-US" dirty="0"/>
              <a:t>粒子数据：</a:t>
            </a:r>
            <a:r>
              <a:rPr lang="en-US" dirty="0" err="1"/>
              <a:t>CDXXXXXX_YYYY.part</a:t>
            </a:r>
            <a:r>
              <a:rPr lang="zh-CN" altLang="en-US" dirty="0"/>
              <a:t>，</a:t>
            </a:r>
            <a:r>
              <a:rPr lang="en-US" dirty="0"/>
              <a:t>XXXXXX</a:t>
            </a:r>
            <a:r>
              <a:rPr lang="zh-CN" altLang="en-US" dirty="0"/>
              <a:t>：</a:t>
            </a:r>
            <a:r>
              <a:rPr lang="en-US" dirty="0"/>
              <a:t>RUN</a:t>
            </a:r>
            <a:r>
              <a:rPr lang="zh-CN" altLang="en-US" dirty="0"/>
              <a:t>号，</a:t>
            </a:r>
            <a:r>
              <a:rPr lang="en-US" dirty="0"/>
              <a:t>YYYY</a:t>
            </a:r>
            <a:r>
              <a:rPr lang="zh-CN" altLang="en-US" dirty="0"/>
              <a:t>：</a:t>
            </a:r>
            <a:r>
              <a:rPr lang="en-US" dirty="0"/>
              <a:t>SEQ</a:t>
            </a:r>
            <a:r>
              <a:rPr lang="zh-CN" altLang="en-US" dirty="0" smtClean="0"/>
              <a:t>号；</a:t>
            </a:r>
            <a:endParaRPr lang="en-US" dirty="0"/>
          </a:p>
          <a:p>
            <a:pPr lvl="2" fontAlgn="ctr"/>
            <a:r>
              <a:rPr lang="zh-CN" altLang="en-US" dirty="0"/>
              <a:t>大气契仑柯夫光数据：</a:t>
            </a:r>
            <a:r>
              <a:rPr lang="en-US" dirty="0" smtClean="0"/>
              <a:t>CDXXXXXX_YYYY.cer</a:t>
            </a:r>
            <a:r>
              <a:rPr lang="zh-CN" altLang="en-US" dirty="0" smtClean="0"/>
              <a:t>；</a:t>
            </a:r>
            <a:endParaRPr lang="en-US" dirty="0"/>
          </a:p>
          <a:p>
            <a:pPr lvl="2" fontAlgn="ctr"/>
            <a:r>
              <a:rPr lang="zh-CN" altLang="en-US" dirty="0"/>
              <a:t>芯位信息：</a:t>
            </a:r>
            <a:r>
              <a:rPr lang="en-US" dirty="0" smtClean="0"/>
              <a:t>CDXXXXXX_YYYY.txt</a:t>
            </a:r>
            <a:r>
              <a:rPr lang="zh-CN" altLang="en-US" dirty="0"/>
              <a:t>，</a:t>
            </a:r>
            <a:r>
              <a:rPr lang="zh-CN" altLang="en-US" dirty="0" smtClean="0"/>
              <a:t>包含：</a:t>
            </a:r>
            <a:r>
              <a:rPr lang="en-US" dirty="0" err="1" smtClean="0"/>
              <a:t>irun</a:t>
            </a:r>
            <a:r>
              <a:rPr lang="en-US" dirty="0" smtClean="0"/>
              <a:t> </a:t>
            </a:r>
            <a:r>
              <a:rPr lang="en-US" dirty="0" err="1"/>
              <a:t>ievent</a:t>
            </a:r>
            <a:r>
              <a:rPr lang="en-US" dirty="0"/>
              <a:t> </a:t>
            </a:r>
            <a:r>
              <a:rPr lang="en-US" dirty="0" err="1"/>
              <a:t>xcore</a:t>
            </a:r>
            <a:r>
              <a:rPr lang="en-US" dirty="0"/>
              <a:t> </a:t>
            </a:r>
            <a:r>
              <a:rPr lang="en-US" dirty="0" err="1" smtClean="0"/>
              <a:t>ycore</a:t>
            </a:r>
            <a:endParaRPr lang="en-US" dirty="0" smtClean="0"/>
          </a:p>
          <a:p>
            <a:pPr lvl="2" fontAlgn="ctr"/>
            <a:r>
              <a:rPr lang="zh-CN" altLang="en-US" i="1" dirty="0" smtClean="0">
                <a:solidFill>
                  <a:srgbClr val="C00000"/>
                </a:solidFill>
              </a:rPr>
              <a:t>最好有基于数据库的逻辑名管理系统，或许</a:t>
            </a:r>
            <a:r>
              <a:rPr lang="en-US" altLang="zh-CN" i="1" dirty="0" smtClean="0">
                <a:solidFill>
                  <a:srgbClr val="C00000"/>
                </a:solidFill>
              </a:rPr>
              <a:t>DIRAC</a:t>
            </a:r>
            <a:r>
              <a:rPr lang="zh-CN" altLang="en-US" i="1" dirty="0" smtClean="0">
                <a:solidFill>
                  <a:srgbClr val="C00000"/>
                </a:solidFill>
              </a:rPr>
              <a:t>的</a:t>
            </a:r>
            <a:r>
              <a:rPr lang="en-US" altLang="zh-CN" i="1" dirty="0" smtClean="0">
                <a:solidFill>
                  <a:srgbClr val="C00000"/>
                </a:solidFill>
              </a:rPr>
              <a:t>BADGER</a:t>
            </a:r>
            <a:r>
              <a:rPr lang="zh-CN" altLang="en-US" i="1" dirty="0" smtClean="0">
                <a:solidFill>
                  <a:srgbClr val="C00000"/>
                </a:solidFill>
              </a:rPr>
              <a:t>（张晓梅的报告）能够给出更好的解决方案。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5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模拟数据样本的整合：探测器（暂定方案）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ctr"/>
            <a:r>
              <a:rPr lang="zh-CN" altLang="en-US" sz="2700" dirty="0" smtClean="0"/>
              <a:t>独立的</a:t>
            </a:r>
            <a:r>
              <a:rPr lang="zh-CN" altLang="en-US" sz="2700" dirty="0"/>
              <a:t>探测器</a:t>
            </a:r>
            <a:r>
              <a:rPr lang="zh-CN" altLang="en-US" sz="2700" dirty="0" smtClean="0"/>
              <a:t>模拟：</a:t>
            </a:r>
            <a:endParaRPr lang="zh-CN" altLang="en-US" sz="2700" dirty="0"/>
          </a:p>
          <a:p>
            <a:pPr lvl="1" fontAlgn="ctr"/>
            <a:r>
              <a:rPr lang="zh-CN" altLang="en-US" dirty="0"/>
              <a:t>程序需统一输入接口：包含参数：</a:t>
            </a:r>
            <a:r>
              <a:rPr lang="en-US" dirty="0" err="1"/>
              <a:t>CDXXXXXX_YYYY.part</a:t>
            </a:r>
            <a:r>
              <a:rPr lang="en-US" dirty="0"/>
              <a:t> CDXXXXXX_YYYY.txt [ CDXXXXXX_YYYY.cer ]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 fontAlgn="ctr"/>
            <a:r>
              <a:rPr lang="zh-CN" altLang="en-US" dirty="0" smtClean="0"/>
              <a:t>数字化</a:t>
            </a:r>
            <a:r>
              <a:rPr lang="zh-CN" altLang="en-US" dirty="0"/>
              <a:t>、真实化、加噪</a:t>
            </a:r>
            <a:r>
              <a:rPr lang="zh-CN" altLang="en-US" dirty="0" smtClean="0"/>
              <a:t>处理后</a:t>
            </a:r>
            <a:r>
              <a:rPr lang="zh-CN" altLang="en-US" dirty="0"/>
              <a:t>的</a:t>
            </a:r>
            <a:r>
              <a:rPr lang="en-US" dirty="0"/>
              <a:t>hit</a:t>
            </a:r>
            <a:r>
              <a:rPr lang="zh-CN" altLang="en-US" dirty="0"/>
              <a:t>信息：</a:t>
            </a:r>
            <a:r>
              <a:rPr lang="en-US" dirty="0" err="1" smtClean="0"/>
              <a:t>CDXXXXXX_YYYY_</a:t>
            </a:r>
            <a:r>
              <a:rPr lang="en-US" dirty="0" err="1" smtClean="0">
                <a:solidFill>
                  <a:srgbClr val="C00000"/>
                </a:solidFill>
              </a:rPr>
              <a:t>KA</a:t>
            </a:r>
            <a:r>
              <a:rPr lang="en-US" dirty="0" err="1" smtClean="0"/>
              <a:t>_hit.root</a:t>
            </a:r>
            <a:r>
              <a:rPr lang="zh-CN" altLang="en-US" dirty="0" smtClean="0"/>
              <a:t>；</a:t>
            </a:r>
            <a:endParaRPr lang="en-US" dirty="0"/>
          </a:p>
          <a:p>
            <a:pPr fontAlgn="ctr"/>
            <a:r>
              <a:rPr lang="zh-CN" altLang="en-US" sz="2700" dirty="0" smtClean="0"/>
              <a:t>不同探测器独立重建：</a:t>
            </a:r>
            <a:endParaRPr lang="zh-CN" altLang="en-US" sz="2700" dirty="0"/>
          </a:p>
          <a:p>
            <a:pPr lvl="1" fontAlgn="ctr"/>
            <a:r>
              <a:rPr lang="zh-CN" altLang="en-US" dirty="0"/>
              <a:t>重建信息（不包含</a:t>
            </a:r>
            <a:r>
              <a:rPr lang="en-US" dirty="0"/>
              <a:t>hit</a:t>
            </a:r>
            <a:r>
              <a:rPr lang="zh-CN" altLang="en-US" dirty="0"/>
              <a:t>信息）：</a:t>
            </a:r>
            <a:r>
              <a:rPr lang="en-US" dirty="0" err="1" smtClean="0"/>
              <a:t>CDXXXXXX_YYYY_</a:t>
            </a:r>
            <a:r>
              <a:rPr lang="en-US" dirty="0" err="1" smtClean="0">
                <a:solidFill>
                  <a:srgbClr val="C00000"/>
                </a:solidFill>
              </a:rPr>
              <a:t>KA</a:t>
            </a:r>
            <a:r>
              <a:rPr lang="en-US" dirty="0" err="1" smtClean="0"/>
              <a:t>_rec.root</a:t>
            </a:r>
            <a:r>
              <a:rPr lang="zh-CN" altLang="en-US" dirty="0" smtClean="0"/>
              <a:t>；</a:t>
            </a:r>
            <a:endParaRPr lang="en-US" dirty="0"/>
          </a:p>
          <a:p>
            <a:pPr lvl="1" fontAlgn="ctr"/>
            <a:r>
              <a:rPr lang="zh-CN" altLang="en-US" dirty="0"/>
              <a:t>重建</a:t>
            </a:r>
            <a:r>
              <a:rPr lang="zh-CN" altLang="en-US" dirty="0" smtClean="0"/>
              <a:t>时可以加入</a:t>
            </a:r>
            <a:r>
              <a:rPr lang="zh-CN" altLang="en-US" dirty="0"/>
              <a:t>触发模拟模块，必要时需降低触发</a:t>
            </a:r>
            <a:r>
              <a:rPr lang="zh-CN" altLang="en-US" dirty="0" smtClean="0"/>
              <a:t>要求。</a:t>
            </a:r>
            <a:endParaRPr lang="zh-CN" altLang="en-US" dirty="0"/>
          </a:p>
          <a:p>
            <a:pPr fontAlgn="ctr"/>
            <a:r>
              <a:rPr lang="zh-CN" altLang="en-US" sz="2700" dirty="0" smtClean="0"/>
              <a:t>事例整合</a:t>
            </a:r>
            <a:r>
              <a:rPr lang="zh-CN" altLang="en-US" sz="2700" dirty="0"/>
              <a:t>分析：</a:t>
            </a:r>
          </a:p>
          <a:p>
            <a:pPr lvl="1" fontAlgn="ctr"/>
            <a:r>
              <a:rPr lang="zh-CN" altLang="en-US" dirty="0"/>
              <a:t>针对不同物理目标，以其中一种探测器为主，其它探测器信息辅助；</a:t>
            </a:r>
          </a:p>
          <a:p>
            <a:pPr lvl="1" fontAlgn="ctr"/>
            <a:r>
              <a:rPr lang="zh-CN" altLang="en-US" dirty="0"/>
              <a:t>输入选项：所</a:t>
            </a:r>
            <a:r>
              <a:rPr lang="zh-CN" altLang="en-US" dirty="0" smtClean="0"/>
              <a:t>需整合的各种探测器</a:t>
            </a:r>
            <a:r>
              <a:rPr lang="zh-CN" altLang="en-US" dirty="0"/>
              <a:t>的</a:t>
            </a:r>
            <a:r>
              <a:rPr lang="en-US" dirty="0"/>
              <a:t>hit</a:t>
            </a:r>
            <a:r>
              <a:rPr lang="zh-CN" altLang="en-US" dirty="0"/>
              <a:t>、</a:t>
            </a:r>
            <a:r>
              <a:rPr lang="en-US" dirty="0"/>
              <a:t>rec</a:t>
            </a:r>
            <a:r>
              <a:rPr lang="zh-CN" altLang="en-US" dirty="0"/>
              <a:t>数据文件；</a:t>
            </a:r>
            <a:endParaRPr lang="en-US" dirty="0"/>
          </a:p>
          <a:p>
            <a:pPr lvl="1" fontAlgn="ctr"/>
            <a:r>
              <a:rPr lang="zh-CN" altLang="en-US" dirty="0"/>
              <a:t>数据读入与事例循环处理：</a:t>
            </a:r>
            <a:r>
              <a:rPr lang="zh-CN" altLang="en-US" dirty="0">
                <a:solidFill>
                  <a:srgbClr val="C00000"/>
                </a:solidFill>
              </a:rPr>
              <a:t>需解决事例匹配方式</a:t>
            </a:r>
            <a:r>
              <a:rPr lang="zh-CN" altLang="en-US" dirty="0" smtClean="0">
                <a:solidFill>
                  <a:srgbClr val="C00000"/>
                </a:solidFill>
              </a:rPr>
              <a:t>问题</a:t>
            </a:r>
            <a:r>
              <a:rPr lang="zh-CN" altLang="en-US" dirty="0"/>
              <a:t>；</a:t>
            </a:r>
            <a:endParaRPr lang="en-US" dirty="0"/>
          </a:p>
          <a:p>
            <a:pPr lvl="1" fontAlgn="ctr"/>
            <a:r>
              <a:rPr lang="zh-CN" altLang="en-US" dirty="0"/>
              <a:t>输出：</a:t>
            </a:r>
            <a:r>
              <a:rPr lang="zh-CN" altLang="en-US" dirty="0">
                <a:solidFill>
                  <a:srgbClr val="C00000"/>
                </a:solidFill>
              </a:rPr>
              <a:t>需定义格式</a:t>
            </a:r>
            <a:r>
              <a:rPr lang="zh-CN" altLang="en-US" dirty="0"/>
              <a:t>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2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LHAASO</a:t>
            </a:r>
            <a:r>
              <a:rPr lang="zh-CN" altLang="en-US" dirty="0" smtClean="0"/>
              <a:t>的触发模式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三</a:t>
            </a:r>
            <a:r>
              <a:rPr lang="zh-CN" altLang="en-US" dirty="0" smtClean="0"/>
              <a:t>种候选方案：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硬件触发：传统方案，采用电子学硬件实现逻辑判选，发送</a:t>
            </a:r>
            <a:r>
              <a:rPr lang="en-US" altLang="zh-CN" dirty="0" smtClean="0"/>
              <a:t>common stop</a:t>
            </a:r>
            <a:r>
              <a:rPr lang="zh-CN" altLang="en-US" dirty="0" smtClean="0"/>
              <a:t>信号，然后探测器各通道传送电荷、时间等信息；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半硬件触发：探测器信号汇总后通过电子学硬件（如</a:t>
            </a:r>
            <a:r>
              <a:rPr lang="en-US" altLang="zh-CN" dirty="0" smtClean="0"/>
              <a:t>FPGA</a:t>
            </a:r>
            <a:r>
              <a:rPr lang="zh-CN" altLang="en-US" dirty="0" smtClean="0"/>
              <a:t>）实现逻辑判选；</a:t>
            </a:r>
            <a:endParaRPr lang="en-US" altLang="zh-CN" dirty="0" smtClean="0"/>
          </a:p>
          <a:p>
            <a:pPr lvl="1"/>
            <a:r>
              <a:rPr lang="zh-CN" altLang="en-US" dirty="0"/>
              <a:t>软</a:t>
            </a:r>
            <a:r>
              <a:rPr lang="zh-CN" altLang="en-US" dirty="0" smtClean="0"/>
              <a:t>触发（无触发）：探测器信号汇总后，通过计算集群并行处理实现复杂逻辑判选。</a:t>
            </a:r>
            <a:endParaRPr lang="en-US" altLang="zh-CN" dirty="0" smtClean="0"/>
          </a:p>
          <a:p>
            <a:pPr lvl="1"/>
            <a:endParaRPr lang="en-US" dirty="0"/>
          </a:p>
          <a:p>
            <a:pPr lvl="1"/>
            <a:r>
              <a:rPr lang="zh-CN" altLang="en-US" dirty="0" smtClean="0"/>
              <a:t>对数据分析得影响：在</a:t>
            </a:r>
            <a:r>
              <a:rPr lang="zh-CN" altLang="en-US" dirty="0"/>
              <a:t>硬件或半硬件触发的模式下，不同探测器数据只能通过</a:t>
            </a:r>
            <a:r>
              <a:rPr lang="en-US" altLang="zh-CN" dirty="0"/>
              <a:t>coordinated-GPS</a:t>
            </a:r>
            <a:r>
              <a:rPr lang="zh-CN" altLang="en-US" dirty="0"/>
              <a:t>时间戳来进行离线符合分析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endParaRPr lang="en-US" dirty="0"/>
          </a:p>
          <a:p>
            <a:pPr lvl="1"/>
            <a:r>
              <a:rPr lang="en-US" altLang="zh-CN" dirty="0" smtClean="0">
                <a:solidFill>
                  <a:srgbClr val="C00000"/>
                </a:solidFill>
              </a:rPr>
              <a:t>WFCTA</a:t>
            </a:r>
            <a:r>
              <a:rPr lang="zh-CN" altLang="en-US" dirty="0">
                <a:solidFill>
                  <a:srgbClr val="C00000"/>
                </a:solidFill>
              </a:rPr>
              <a:t>将</a:t>
            </a:r>
            <a:r>
              <a:rPr lang="zh-CN" altLang="en-US" dirty="0" smtClean="0">
                <a:solidFill>
                  <a:srgbClr val="C00000"/>
                </a:solidFill>
              </a:rPr>
              <a:t>采用“半硬件触发”模式；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C00000"/>
                </a:solidFill>
              </a:rPr>
              <a:t>其它探测器将采用“软触发”模式；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08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42796</TotalTime>
  <Words>1629</Words>
  <Application>Microsoft Office PowerPoint</Application>
  <PresentationFormat>全屏显示(4:3)</PresentationFormat>
  <Paragraphs>250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 Unicode MS</vt:lpstr>
      <vt:lpstr>黑体</vt:lpstr>
      <vt:lpstr>宋体</vt:lpstr>
      <vt:lpstr>Calibri</vt:lpstr>
      <vt:lpstr>Comic Sans MS</vt:lpstr>
      <vt:lpstr>Symbol</vt:lpstr>
      <vt:lpstr>Tahoma</vt:lpstr>
      <vt:lpstr>Wingdings</vt:lpstr>
      <vt:lpstr>Wingdings 3</vt:lpstr>
      <vt:lpstr>Origin</vt:lpstr>
      <vt:lpstr>LHAASO实验数据的整合 - 软件与计算的需求分析</vt:lpstr>
      <vt:lpstr>内容提要</vt:lpstr>
      <vt:lpstr>传统宇宙线实验计算机软件的特点</vt:lpstr>
      <vt:lpstr>LHAASO实验的组成</vt:lpstr>
      <vt:lpstr>探测器的功能不同</vt:lpstr>
      <vt:lpstr>关联程度不同</vt:lpstr>
      <vt:lpstr>模拟数据样本的整合：产生器（暂定方案）</vt:lpstr>
      <vt:lpstr>模拟数据样本的整合：探测器（暂定方案）</vt:lpstr>
      <vt:lpstr>LHAASO的触发模式</vt:lpstr>
      <vt:lpstr>软触发的实现</vt:lpstr>
      <vt:lpstr>大数据</vt:lpstr>
      <vt:lpstr>数据实时在线处理（WCDA为例）</vt:lpstr>
      <vt:lpstr>离线快速处理（WCDA为例）</vt:lpstr>
      <vt:lpstr>算法革新</vt:lpstr>
      <vt:lpstr>总结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Zhiguo Yao</dc:creator>
  <cp:lastModifiedBy>Zhiguo Yao</cp:lastModifiedBy>
  <cp:revision>2023</cp:revision>
  <dcterms:created xsi:type="dcterms:W3CDTF">2011-04-09T21:30:20Z</dcterms:created>
  <dcterms:modified xsi:type="dcterms:W3CDTF">2013-07-06T02:23:56Z</dcterms:modified>
</cp:coreProperties>
</file>