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27"/>
  </p:notesMasterIdLst>
  <p:sldIdLst>
    <p:sldId id="256" r:id="rId2"/>
    <p:sldId id="264" r:id="rId3"/>
    <p:sldId id="257" r:id="rId4"/>
    <p:sldId id="267" r:id="rId5"/>
    <p:sldId id="260" r:id="rId6"/>
    <p:sldId id="271" r:id="rId7"/>
    <p:sldId id="272" r:id="rId8"/>
    <p:sldId id="258" r:id="rId9"/>
    <p:sldId id="273" r:id="rId10"/>
    <p:sldId id="261" r:id="rId11"/>
    <p:sldId id="268" r:id="rId12"/>
    <p:sldId id="263" r:id="rId13"/>
    <p:sldId id="275" r:id="rId14"/>
    <p:sldId id="276" r:id="rId15"/>
    <p:sldId id="280" r:id="rId16"/>
    <p:sldId id="281" r:id="rId17"/>
    <p:sldId id="282" r:id="rId18"/>
    <p:sldId id="283" r:id="rId19"/>
    <p:sldId id="278" r:id="rId20"/>
    <p:sldId id="279" r:id="rId21"/>
    <p:sldId id="285" r:id="rId22"/>
    <p:sldId id="277" r:id="rId23"/>
    <p:sldId id="262" r:id="rId24"/>
    <p:sldId id="259" r:id="rId25"/>
    <p:sldId id="28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70AD47"/>
    <a:srgbClr val="A9D18E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330B9-0170-4AC9-94BF-EA0B615AA864}" type="datetimeFigureOut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302F7-A6E2-4897-9D21-D89AE4C32F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91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302F7-A6E2-4897-9D21-D89AE4C32FC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43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302F7-A6E2-4897-9D21-D89AE4C32FC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35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FC16-F8CC-4C7C-B6A2-17FB94A275C9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92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4A43-301F-4C59-AD23-19A886476333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11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9AA3-52D0-4E26-A9A1-762342A0748E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98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7DE-E8DD-442B-ADD5-7E959E5D9E1A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52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ED7-CD0C-43A0-A345-9F7704FE1C3F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8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2207-376B-4B27-9889-8058B0008901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42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E825-1069-4E99-897D-E2AD6D77F611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81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CC30-0C1A-4306-BBF9-87A3DBE054C6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43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4827-C809-4601-AD0C-018D225A19CE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20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6D62-2BEB-4CDF-94D3-13CB3730F551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8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6265-60A8-4D7C-9A4F-F1F31E8FB49A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0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2EEB5-62BC-4706-BF8F-298CA069517C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A80DF-CFAA-48F4-A1F8-21B3A1861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87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ache.org/manuals/Book-2.2/Book-fhs.shtml#cf-tss-hsm-requiremen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bes-srm.ihep.ac.cn:2811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BESIII </a:t>
            </a:r>
            <a:r>
              <a:rPr lang="en-US" altLang="zh-CN" dirty="0" err="1" smtClean="0"/>
              <a:t>Dcache</a:t>
            </a:r>
            <a:r>
              <a:rPr lang="zh-CN" altLang="en-US" dirty="0" smtClean="0"/>
              <a:t>存储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设计与实现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闫晓飞 </a:t>
            </a:r>
            <a:endParaRPr lang="en-US" altLang="zh-CN" dirty="0"/>
          </a:p>
          <a:p>
            <a:r>
              <a:rPr lang="zh-CN" altLang="en-US" dirty="0" smtClean="0"/>
              <a:t>高能物理研究所 计算中心 </a:t>
            </a:r>
            <a:endParaRPr lang="en-US" altLang="zh-CN" dirty="0" smtClean="0"/>
          </a:p>
          <a:p>
            <a:pPr algn="r"/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7</a:t>
            </a:r>
            <a:r>
              <a:rPr lang="zh-CN" altLang="en-US" dirty="0" smtClean="0"/>
              <a:t>月</a:t>
            </a:r>
            <a:r>
              <a:rPr lang="en-US" altLang="zh-CN" dirty="0" smtClean="0"/>
              <a:t>4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2721-5220-4460-BC10-68B7FDE24E1D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4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为什么使用</a:t>
            </a:r>
            <a:r>
              <a:rPr lang="en-US" altLang="zh-CN" dirty="0" err="1" smtClean="0"/>
              <a:t>dCache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 smtClean="0"/>
              <a:t>dCache</a:t>
            </a:r>
            <a:r>
              <a:rPr lang="zh-CN" altLang="en-US" dirty="0" smtClean="0"/>
              <a:t>是德国</a:t>
            </a:r>
            <a:r>
              <a:rPr lang="en-US" altLang="zh-CN" dirty="0" smtClean="0"/>
              <a:t>DESY</a:t>
            </a:r>
            <a:r>
              <a:rPr lang="zh-CN" altLang="en-US" dirty="0" smtClean="0"/>
              <a:t>开发的成熟的网格存储系统。</a:t>
            </a:r>
            <a:endParaRPr lang="en-US" altLang="zh-CN" dirty="0" smtClean="0"/>
          </a:p>
          <a:p>
            <a:r>
              <a:rPr lang="zh-CN" altLang="en-US" dirty="0" smtClean="0"/>
              <a:t>开发团队很负责，跟用户建立的很好的交流</a:t>
            </a:r>
            <a:endParaRPr lang="en-US" altLang="zh-CN" dirty="0" smtClean="0"/>
          </a:p>
          <a:p>
            <a:r>
              <a:rPr lang="zh-CN" altLang="en-US" dirty="0" smtClean="0"/>
              <a:t>目前为</a:t>
            </a:r>
            <a:r>
              <a:rPr lang="en-US" altLang="zh-CN" dirty="0" smtClean="0"/>
              <a:t>CMS</a:t>
            </a:r>
            <a:r>
              <a:rPr lang="zh-CN" altLang="en-US" dirty="0" smtClean="0"/>
              <a:t>部署的</a:t>
            </a:r>
            <a:r>
              <a:rPr lang="en-US" altLang="zh-CN" dirty="0" err="1" smtClean="0"/>
              <a:t>dCache</a:t>
            </a:r>
            <a:r>
              <a:rPr lang="zh-CN" altLang="en-US" dirty="0" smtClean="0"/>
              <a:t>系统运行稳定，性能良好。</a:t>
            </a:r>
            <a:endParaRPr lang="en-US" altLang="zh-CN" dirty="0" smtClean="0"/>
          </a:p>
          <a:p>
            <a:r>
              <a:rPr lang="zh-CN" altLang="en-US" dirty="0" smtClean="0"/>
              <a:t>很多网格站点使用</a:t>
            </a:r>
            <a:r>
              <a:rPr lang="en-US" altLang="zh-CN" dirty="0" err="1" smtClean="0"/>
              <a:t>dCache</a:t>
            </a:r>
            <a:r>
              <a:rPr lang="zh-CN" altLang="en-US" dirty="0" smtClean="0"/>
              <a:t>系统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（</a:t>
            </a:r>
            <a:r>
              <a:rPr lang="en-US" altLang="zh-CN" dirty="0" smtClean="0"/>
              <a:t>CC-IN2P3, DESY, </a:t>
            </a:r>
            <a:r>
              <a:rPr lang="zh-CN" altLang="en-US" dirty="0" smtClean="0"/>
              <a:t>几乎所有</a:t>
            </a:r>
            <a:r>
              <a:rPr lang="zh-CN" altLang="en-US" dirty="0" smtClean="0"/>
              <a:t>美国和加拿大的网格站点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支持</a:t>
            </a:r>
            <a:r>
              <a:rPr lang="en-US" altLang="zh-CN" dirty="0" smtClean="0"/>
              <a:t>TSM</a:t>
            </a:r>
            <a:r>
              <a:rPr lang="zh-CN" altLang="en-US" dirty="0" smtClean="0"/>
              <a:t>（</a:t>
            </a:r>
            <a:r>
              <a:rPr lang="en-US" altLang="zh-CN" dirty="0">
                <a:hlinkClick r:id="rId2"/>
              </a:rPr>
              <a:t>Tertiary Storage System</a:t>
            </a:r>
            <a:r>
              <a:rPr lang="zh-CN" altLang="en-US" dirty="0" smtClean="0"/>
              <a:t>）接口可以联接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存储系统。</a:t>
            </a:r>
            <a:endParaRPr lang="en-US" altLang="zh-CN" dirty="0" smtClean="0"/>
          </a:p>
          <a:p>
            <a:r>
              <a:rPr lang="zh-CN" altLang="en-US" dirty="0" smtClean="0"/>
              <a:t>功能丰富，接口丰富，很多数据管理的工具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没有文件数量的限制</a:t>
            </a:r>
            <a:endParaRPr lang="en-US" altLang="zh-CN" dirty="0" smtClean="0"/>
          </a:p>
          <a:p>
            <a:r>
              <a:rPr lang="zh-CN" altLang="en-US" dirty="0" smtClean="0"/>
              <a:t>单一的命名空间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AEAA-F7EB-44B1-A80C-BD57C5B05F08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2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dCache</a:t>
            </a:r>
            <a:r>
              <a:rPr lang="en-US" altLang="zh-CN" dirty="0" smtClean="0"/>
              <a:t> setup for BESIII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ED7-CD0C-43A0-A345-9F7704FE1C3F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9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952500" y="3658147"/>
            <a:ext cx="10271760" cy="31354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dirty="0" smtClean="0">
                <a:solidFill>
                  <a:srgbClr val="FF0000"/>
                </a:solidFill>
              </a:rPr>
              <a:t>Pool nodes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82932" y="1747838"/>
            <a:ext cx="7781169" cy="1853159"/>
          </a:xfrm>
          <a:prstGeom prst="rect">
            <a:avLst/>
          </a:prstGeom>
          <a:solidFill>
            <a:schemeClr val="accent6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dirty="0" smtClean="0">
                <a:solidFill>
                  <a:srgbClr val="FF0000"/>
                </a:solidFill>
              </a:rPr>
              <a:t>Head nodes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running </a:t>
            </a:r>
            <a:r>
              <a:rPr lang="en-US" altLang="zh-CN" dirty="0" err="1" smtClean="0"/>
              <a:t>dCache</a:t>
            </a:r>
            <a:r>
              <a:rPr lang="en-US" altLang="zh-CN" dirty="0" smtClean="0"/>
              <a:t> instance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                          …….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168868"/>
            <a:ext cx="2743200" cy="365125"/>
          </a:xfrm>
        </p:spPr>
        <p:txBody>
          <a:bodyPr/>
          <a:lstStyle/>
          <a:p>
            <a:fld id="{7CCDDACF-F8CB-42BE-A055-FCD94860B1E9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724711" y="1825625"/>
            <a:ext cx="1861839" cy="1718222"/>
          </a:xfrm>
          <a:prstGeom prst="round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lmDomain</a:t>
            </a:r>
            <a:r>
              <a:rPr lang="en-US" altLang="zh-CN" dirty="0"/>
              <a:t> </a:t>
            </a:r>
            <a:r>
              <a:rPr lang="en-US" altLang="zh-CN" dirty="0" err="1"/>
              <a:t>poolManager</a:t>
            </a:r>
            <a:r>
              <a:rPr lang="en-US" altLang="zh-CN" dirty="0"/>
              <a:t> </a:t>
            </a:r>
            <a:r>
              <a:rPr lang="en-US" altLang="zh-CN" dirty="0" err="1"/>
              <a:t>adminDoor</a:t>
            </a:r>
            <a:r>
              <a:rPr lang="en-US" altLang="zh-CN" dirty="0"/>
              <a:t> </a:t>
            </a:r>
            <a:r>
              <a:rPr lang="en-US" altLang="zh-CN" dirty="0" err="1"/>
              <a:t>httpDomain</a:t>
            </a:r>
            <a:r>
              <a:rPr lang="en-US" altLang="zh-CN" dirty="0"/>
              <a:t> </a:t>
            </a:r>
            <a:r>
              <a:rPr lang="en-US" altLang="zh-CN" dirty="0" err="1" smtClean="0"/>
              <a:t>gplazmaService</a:t>
            </a: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0000"/>
                </a:solidFill>
              </a:rPr>
              <a:t>seadmin.ihep.ac.cn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394587" y="1867384"/>
            <a:ext cx="2009629" cy="1634704"/>
          </a:xfrm>
          <a:prstGeom prst="round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pnfsManager</a:t>
            </a:r>
            <a:r>
              <a:rPr lang="en-US" altLang="zh-CN" dirty="0"/>
              <a:t> </a:t>
            </a:r>
            <a:r>
              <a:rPr lang="en-US" altLang="zh-CN" dirty="0" err="1"/>
              <a:t>dirDomain</a:t>
            </a: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0000"/>
                </a:solidFill>
              </a:rPr>
              <a:t>sepnfs.ihep.ac.cn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249276" y="1842264"/>
            <a:ext cx="1921048" cy="1659824"/>
          </a:xfrm>
          <a:prstGeom prst="round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/>
              <a:t>Srm</a:t>
            </a: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 smtClean="0"/>
              <a:t>utilityDomain</a:t>
            </a:r>
            <a:endParaRPr lang="en-US" altLang="zh-CN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 smtClean="0"/>
              <a:t>infoProvider</a:t>
            </a:r>
            <a:endParaRPr lang="en-US" altLang="zh-CN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 smtClean="0"/>
              <a:t>dcap</a:t>
            </a: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</a:rPr>
              <a:t>Srm.ihep.ac.cn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80984" y="3706209"/>
            <a:ext cx="2600416" cy="2898624"/>
            <a:chOff x="5715000" y="1928813"/>
            <a:chExt cx="2893337" cy="4000500"/>
          </a:xfrm>
        </p:grpSpPr>
        <p:sp>
          <p:nvSpPr>
            <p:cNvPr id="10" name="圆柱形 9"/>
            <p:cNvSpPr/>
            <p:nvPr/>
          </p:nvSpPr>
          <p:spPr>
            <a:xfrm>
              <a:off x="6215063" y="2143125"/>
              <a:ext cx="642937" cy="71437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圆柱形 10"/>
            <p:cNvSpPr/>
            <p:nvPr/>
          </p:nvSpPr>
          <p:spPr>
            <a:xfrm>
              <a:off x="6215063" y="3071813"/>
              <a:ext cx="642937" cy="71437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圆柱形 11"/>
            <p:cNvSpPr/>
            <p:nvPr/>
          </p:nvSpPr>
          <p:spPr>
            <a:xfrm>
              <a:off x="7143750" y="2143125"/>
              <a:ext cx="642938" cy="71437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圆柱形 12"/>
            <p:cNvSpPr/>
            <p:nvPr/>
          </p:nvSpPr>
          <p:spPr>
            <a:xfrm>
              <a:off x="7143750" y="3071813"/>
              <a:ext cx="642938" cy="71437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715000" y="1928813"/>
              <a:ext cx="2786090" cy="4000500"/>
            </a:xfrm>
            <a:prstGeom prst="roundRect">
              <a:avLst/>
            </a:pr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solidFill>
                  <a:srgbClr val="FF000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solidFill>
                  <a:srgbClr val="FF000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err="1" smtClean="0">
                  <a:solidFill>
                    <a:srgbClr val="FF0000"/>
                  </a:solidFill>
                </a:rPr>
                <a:t>Poolnodes</a:t>
              </a:r>
              <a:endParaRPr lang="en-US" altLang="zh-CN" dirty="0">
                <a:solidFill>
                  <a:srgbClr val="FF0000"/>
                </a:solidFill>
              </a:endParaRPr>
            </a:p>
          </p:txBody>
        </p:sp>
        <p:grpSp>
          <p:nvGrpSpPr>
            <p:cNvPr id="15" name="组合 15"/>
            <p:cNvGrpSpPr/>
            <p:nvPr/>
          </p:nvGrpSpPr>
          <p:grpSpPr>
            <a:xfrm>
              <a:off x="5965131" y="3228973"/>
              <a:ext cx="2643206" cy="2500330"/>
              <a:chOff x="6465165" y="4443419"/>
              <a:chExt cx="2643206" cy="2500330"/>
            </a:xfrm>
          </p:grpSpPr>
          <p:sp>
            <p:nvSpPr>
              <p:cNvPr id="17" name="圆角矩形标注 16"/>
              <p:cNvSpPr/>
              <p:nvPr/>
            </p:nvSpPr>
            <p:spPr>
              <a:xfrm>
                <a:off x="6465165" y="4443419"/>
                <a:ext cx="2643206" cy="2500330"/>
              </a:xfrm>
              <a:prstGeom prst="wedgeRound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Disk array box</a:t>
                </a:r>
              </a:p>
              <a:p>
                <a:pPr algn="ctr"/>
                <a:r>
                  <a:rPr lang="en-US" altLang="zh-CN" dirty="0" smtClean="0"/>
                  <a:t>1X12TB  Raid 5 + Hot spare </a:t>
                </a:r>
              </a:p>
              <a:p>
                <a:pPr algn="ctr"/>
                <a:r>
                  <a:rPr lang="en-US" altLang="zh-CN" dirty="0"/>
                  <a:t>4GB FC </a:t>
                </a:r>
                <a:r>
                  <a:rPr lang="en-US" altLang="zh-CN" dirty="0" smtClean="0"/>
                  <a:t>HBA card connected to </a:t>
                </a:r>
                <a:r>
                  <a:rPr lang="en-US" altLang="zh-CN" dirty="0" err="1" smtClean="0"/>
                  <a:t>poolnode</a:t>
                </a:r>
                <a:r>
                  <a:rPr lang="en-US" altLang="zh-CN" dirty="0" smtClean="0"/>
                  <a:t> 1</a:t>
                </a:r>
                <a:endParaRPr lang="zh-CN" altLang="en-US" dirty="0"/>
              </a:p>
            </p:txBody>
          </p:sp>
          <p:graphicFrame>
            <p:nvGraphicFramePr>
              <p:cNvPr id="18" name="Object 2"/>
              <p:cNvGraphicFramePr>
                <a:graphicFrameLocks noChangeAspect="1"/>
              </p:cNvGraphicFramePr>
              <p:nvPr/>
            </p:nvGraphicFramePr>
            <p:xfrm>
              <a:off x="8001024" y="5643578"/>
              <a:ext cx="941388" cy="269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6" name="Visio" r:id="rId3" imgW="941896" imgH="270034" progId="Visio.Drawing.11">
                      <p:embed/>
                    </p:oleObj>
                  </mc:Choice>
                  <mc:Fallback>
                    <p:oleObj name="Visio" r:id="rId3" imgW="941896" imgH="270034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01024" y="5643578"/>
                            <a:ext cx="941388" cy="2698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圆角矩形标注 15"/>
            <p:cNvSpPr/>
            <p:nvPr/>
          </p:nvSpPr>
          <p:spPr>
            <a:xfrm>
              <a:off x="5857884" y="2670570"/>
              <a:ext cx="2643206" cy="2500330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Gridftp</a:t>
              </a:r>
              <a:endParaRPr lang="en-US" altLang="zh-CN" dirty="0" smtClean="0"/>
            </a:p>
            <a:p>
              <a:pPr algn="ctr"/>
              <a:r>
                <a:rPr lang="en-US" altLang="zh-CN" dirty="0" err="1" smtClean="0"/>
                <a:t>Gsiftp</a:t>
              </a:r>
              <a:endParaRPr lang="en-US" altLang="zh-CN" dirty="0" smtClean="0"/>
            </a:p>
            <a:p>
              <a:pPr algn="ctr"/>
              <a:r>
                <a:rPr lang="en-US" altLang="zh-CN" dirty="0" smtClean="0"/>
                <a:t>Dcap1</a:t>
              </a:r>
            </a:p>
            <a:p>
              <a:pPr algn="ctr"/>
              <a:r>
                <a:rPr lang="en-US" altLang="zh-CN" dirty="0" smtClean="0"/>
                <a:t>Dcap2</a:t>
              </a:r>
            </a:p>
            <a:p>
              <a:pPr algn="ctr"/>
              <a:r>
                <a:rPr lang="en-US" altLang="zh-CN" dirty="0" smtClean="0"/>
                <a:t>Dcap3</a:t>
              </a:r>
            </a:p>
            <a:p>
              <a:pPr algn="ctr"/>
              <a:r>
                <a:rPr lang="en-US" altLang="zh-CN" dirty="0" smtClean="0"/>
                <a:t>Dcap4</a:t>
              </a:r>
            </a:p>
            <a:p>
              <a:pPr algn="ctr"/>
              <a:r>
                <a:rPr lang="en-US" altLang="zh-CN" dirty="0" err="1" smtClean="0"/>
                <a:t>Dcache</a:t>
              </a:r>
              <a:r>
                <a:rPr lang="en-US" altLang="zh-CN" dirty="0" smtClean="0"/>
                <a:t>-pool</a:t>
              </a:r>
              <a:endParaRPr lang="zh-CN" altLang="en-US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10329" y="3837827"/>
            <a:ext cx="2600416" cy="2898624"/>
            <a:chOff x="5715000" y="1928813"/>
            <a:chExt cx="2893337" cy="4000500"/>
          </a:xfrm>
        </p:grpSpPr>
        <p:sp>
          <p:nvSpPr>
            <p:cNvPr id="20" name="圆柱形 19"/>
            <p:cNvSpPr/>
            <p:nvPr/>
          </p:nvSpPr>
          <p:spPr>
            <a:xfrm>
              <a:off x="6215063" y="2143125"/>
              <a:ext cx="642937" cy="71437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圆柱形 20"/>
            <p:cNvSpPr/>
            <p:nvPr/>
          </p:nvSpPr>
          <p:spPr>
            <a:xfrm>
              <a:off x="6215063" y="3071813"/>
              <a:ext cx="642937" cy="71437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圆柱形 21"/>
            <p:cNvSpPr/>
            <p:nvPr/>
          </p:nvSpPr>
          <p:spPr>
            <a:xfrm>
              <a:off x="7143750" y="2143125"/>
              <a:ext cx="642938" cy="71437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圆柱形 22"/>
            <p:cNvSpPr/>
            <p:nvPr/>
          </p:nvSpPr>
          <p:spPr>
            <a:xfrm>
              <a:off x="7143750" y="3071813"/>
              <a:ext cx="642938" cy="71437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5715000" y="1928813"/>
              <a:ext cx="2786090" cy="4000500"/>
            </a:xfrm>
            <a:prstGeom prst="roundRect">
              <a:avLst/>
            </a:pr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solidFill>
                  <a:srgbClr val="FF000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solidFill>
                  <a:srgbClr val="FF000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err="1" smtClean="0">
                  <a:solidFill>
                    <a:srgbClr val="FF0000"/>
                  </a:solidFill>
                </a:rPr>
                <a:t>Poolnodes</a:t>
              </a:r>
              <a:endParaRPr lang="en-US" altLang="zh-CN" dirty="0">
                <a:solidFill>
                  <a:srgbClr val="FF0000"/>
                </a:solidFill>
              </a:endParaRPr>
            </a:p>
          </p:txBody>
        </p:sp>
        <p:grpSp>
          <p:nvGrpSpPr>
            <p:cNvPr id="25" name="组合 15"/>
            <p:cNvGrpSpPr/>
            <p:nvPr/>
          </p:nvGrpSpPr>
          <p:grpSpPr>
            <a:xfrm>
              <a:off x="5965131" y="3228973"/>
              <a:ext cx="2643206" cy="2500330"/>
              <a:chOff x="6465165" y="4443419"/>
              <a:chExt cx="2643206" cy="2500330"/>
            </a:xfrm>
          </p:grpSpPr>
          <p:sp>
            <p:nvSpPr>
              <p:cNvPr id="27" name="圆角矩形标注 26"/>
              <p:cNvSpPr/>
              <p:nvPr/>
            </p:nvSpPr>
            <p:spPr>
              <a:xfrm>
                <a:off x="6465165" y="4443419"/>
                <a:ext cx="2643206" cy="2500330"/>
              </a:xfrm>
              <a:prstGeom prst="wedgeRound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Disk array box</a:t>
                </a:r>
              </a:p>
              <a:p>
                <a:pPr algn="ctr"/>
                <a:r>
                  <a:rPr lang="en-US" altLang="zh-CN" dirty="0" smtClean="0"/>
                  <a:t>1X12TB  Raid 5 + Hot spare </a:t>
                </a:r>
              </a:p>
              <a:p>
                <a:pPr algn="ctr"/>
                <a:r>
                  <a:rPr lang="en-US" altLang="zh-CN" dirty="0"/>
                  <a:t>4GB FC </a:t>
                </a:r>
                <a:r>
                  <a:rPr lang="en-US" altLang="zh-CN" dirty="0" smtClean="0"/>
                  <a:t>HBA card connected to poolnode2 </a:t>
                </a:r>
                <a:endParaRPr lang="zh-CN" altLang="en-US" dirty="0"/>
              </a:p>
            </p:txBody>
          </p:sp>
          <p:graphicFrame>
            <p:nvGraphicFramePr>
              <p:cNvPr id="28" name="Object 2"/>
              <p:cNvGraphicFramePr>
                <a:graphicFrameLocks noChangeAspect="1"/>
              </p:cNvGraphicFramePr>
              <p:nvPr/>
            </p:nvGraphicFramePr>
            <p:xfrm>
              <a:off x="8001024" y="5643578"/>
              <a:ext cx="941388" cy="269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7" name="Visio" r:id="rId5" imgW="941896" imgH="270034" progId="Visio.Drawing.11">
                      <p:embed/>
                    </p:oleObj>
                  </mc:Choice>
                  <mc:Fallback>
                    <p:oleObj name="Visio" r:id="rId5" imgW="941896" imgH="270034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01024" y="5643578"/>
                            <a:ext cx="941388" cy="2698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6" name="圆角矩形标注 25"/>
            <p:cNvSpPr/>
            <p:nvPr/>
          </p:nvSpPr>
          <p:spPr>
            <a:xfrm>
              <a:off x="5857884" y="2670570"/>
              <a:ext cx="2643206" cy="2500330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Gridftp</a:t>
              </a:r>
              <a:endParaRPr lang="en-US" altLang="zh-CN" dirty="0" smtClean="0"/>
            </a:p>
            <a:p>
              <a:pPr algn="ctr"/>
              <a:r>
                <a:rPr lang="en-US" altLang="zh-CN" dirty="0" err="1" smtClean="0"/>
                <a:t>Gsiftp</a:t>
              </a:r>
              <a:endParaRPr lang="en-US" altLang="zh-CN" dirty="0" smtClean="0"/>
            </a:p>
            <a:p>
              <a:pPr algn="ctr"/>
              <a:r>
                <a:rPr lang="en-US" altLang="zh-CN" dirty="0" smtClean="0"/>
                <a:t>Dcap1</a:t>
              </a:r>
            </a:p>
            <a:p>
              <a:pPr algn="ctr"/>
              <a:r>
                <a:rPr lang="en-US" altLang="zh-CN" dirty="0" smtClean="0"/>
                <a:t>Dcap2</a:t>
              </a:r>
            </a:p>
            <a:p>
              <a:pPr algn="ctr"/>
              <a:r>
                <a:rPr lang="en-US" altLang="zh-CN" dirty="0" smtClean="0"/>
                <a:t>Dcap3</a:t>
              </a:r>
            </a:p>
            <a:p>
              <a:pPr algn="ctr"/>
              <a:r>
                <a:rPr lang="en-US" altLang="zh-CN" dirty="0" smtClean="0"/>
                <a:t>Dcap4</a:t>
              </a:r>
            </a:p>
            <a:p>
              <a:pPr algn="ctr"/>
              <a:r>
                <a:rPr lang="en-US" altLang="zh-CN" dirty="0" err="1" smtClean="0"/>
                <a:t>Dcache</a:t>
              </a:r>
              <a:r>
                <a:rPr lang="en-US" altLang="zh-CN" dirty="0" smtClean="0"/>
                <a:t>-pool</a:t>
              </a:r>
              <a:endParaRPr lang="zh-CN" altLang="en-US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81784" y="3771894"/>
            <a:ext cx="2600416" cy="2898624"/>
            <a:chOff x="5715000" y="1928813"/>
            <a:chExt cx="2893337" cy="4000500"/>
          </a:xfrm>
        </p:grpSpPr>
        <p:sp>
          <p:nvSpPr>
            <p:cNvPr id="30" name="圆柱形 29"/>
            <p:cNvSpPr/>
            <p:nvPr/>
          </p:nvSpPr>
          <p:spPr>
            <a:xfrm>
              <a:off x="6215063" y="2143125"/>
              <a:ext cx="642937" cy="71437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圆柱形 30"/>
            <p:cNvSpPr/>
            <p:nvPr/>
          </p:nvSpPr>
          <p:spPr>
            <a:xfrm>
              <a:off x="6215063" y="3071813"/>
              <a:ext cx="642937" cy="71437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圆柱形 31"/>
            <p:cNvSpPr/>
            <p:nvPr/>
          </p:nvSpPr>
          <p:spPr>
            <a:xfrm>
              <a:off x="7143750" y="2143125"/>
              <a:ext cx="642938" cy="71437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圆柱形 32"/>
            <p:cNvSpPr/>
            <p:nvPr/>
          </p:nvSpPr>
          <p:spPr>
            <a:xfrm>
              <a:off x="7143750" y="3071813"/>
              <a:ext cx="642938" cy="71437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5715000" y="1928813"/>
              <a:ext cx="2786090" cy="4000500"/>
            </a:xfrm>
            <a:prstGeom prst="roundRect">
              <a:avLst/>
            </a:pr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solidFill>
                  <a:srgbClr val="FF000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dirty="0">
                <a:solidFill>
                  <a:srgbClr val="FF000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err="1" smtClean="0">
                  <a:solidFill>
                    <a:srgbClr val="FF0000"/>
                  </a:solidFill>
                </a:rPr>
                <a:t>Poolnodes</a:t>
              </a:r>
              <a:endParaRPr lang="en-US" altLang="zh-CN" dirty="0">
                <a:solidFill>
                  <a:srgbClr val="FF0000"/>
                </a:solidFill>
              </a:endParaRPr>
            </a:p>
          </p:txBody>
        </p:sp>
        <p:grpSp>
          <p:nvGrpSpPr>
            <p:cNvPr id="35" name="组合 15"/>
            <p:cNvGrpSpPr/>
            <p:nvPr/>
          </p:nvGrpSpPr>
          <p:grpSpPr>
            <a:xfrm>
              <a:off x="5965131" y="3228973"/>
              <a:ext cx="2643206" cy="2500330"/>
              <a:chOff x="6465165" y="4443419"/>
              <a:chExt cx="2643206" cy="2500330"/>
            </a:xfrm>
          </p:grpSpPr>
          <p:sp>
            <p:nvSpPr>
              <p:cNvPr id="37" name="圆角矩形标注 36"/>
              <p:cNvSpPr/>
              <p:nvPr/>
            </p:nvSpPr>
            <p:spPr>
              <a:xfrm>
                <a:off x="6465165" y="4443419"/>
                <a:ext cx="2643206" cy="2500330"/>
              </a:xfrm>
              <a:prstGeom prst="wedgeRound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Disk array box</a:t>
                </a:r>
              </a:p>
              <a:p>
                <a:pPr algn="ctr"/>
                <a:r>
                  <a:rPr lang="en-US" altLang="zh-CN" dirty="0" smtClean="0"/>
                  <a:t>1X12TB  Raid 5 + Hot spare </a:t>
                </a:r>
              </a:p>
              <a:p>
                <a:pPr algn="ctr"/>
                <a:r>
                  <a:rPr lang="en-US" altLang="zh-CN" dirty="0"/>
                  <a:t>4GB FC </a:t>
                </a:r>
                <a:r>
                  <a:rPr lang="en-US" altLang="zh-CN" dirty="0" smtClean="0"/>
                  <a:t>HBA card connected to </a:t>
                </a:r>
                <a:r>
                  <a:rPr lang="en-US" altLang="zh-CN" dirty="0" err="1" smtClean="0"/>
                  <a:t>poolnode</a:t>
                </a:r>
                <a:r>
                  <a:rPr lang="en-US" altLang="zh-CN" dirty="0" smtClean="0"/>
                  <a:t> n</a:t>
                </a:r>
                <a:endParaRPr lang="zh-CN" altLang="en-US" dirty="0"/>
              </a:p>
            </p:txBody>
          </p:sp>
          <p:graphicFrame>
            <p:nvGraphicFramePr>
              <p:cNvPr id="38" name="Object 2"/>
              <p:cNvGraphicFramePr>
                <a:graphicFrameLocks noChangeAspect="1"/>
              </p:cNvGraphicFramePr>
              <p:nvPr/>
            </p:nvGraphicFramePr>
            <p:xfrm>
              <a:off x="8001024" y="5643578"/>
              <a:ext cx="941388" cy="269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8" name="Visio" r:id="rId6" imgW="941896" imgH="270034" progId="Visio.Drawing.11">
                      <p:embed/>
                    </p:oleObj>
                  </mc:Choice>
                  <mc:Fallback>
                    <p:oleObj name="Visio" r:id="rId6" imgW="941896" imgH="270034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01024" y="5643578"/>
                            <a:ext cx="941388" cy="2698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" name="圆角矩形标注 35"/>
            <p:cNvSpPr/>
            <p:nvPr/>
          </p:nvSpPr>
          <p:spPr>
            <a:xfrm>
              <a:off x="5857884" y="2670570"/>
              <a:ext cx="2643206" cy="2500330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Gridftp</a:t>
              </a:r>
              <a:endParaRPr lang="en-US" altLang="zh-CN" dirty="0" smtClean="0"/>
            </a:p>
            <a:p>
              <a:pPr algn="ctr"/>
              <a:r>
                <a:rPr lang="en-US" altLang="zh-CN" dirty="0" err="1" smtClean="0"/>
                <a:t>Gsiftp</a:t>
              </a:r>
              <a:endParaRPr lang="en-US" altLang="zh-CN" dirty="0" smtClean="0"/>
            </a:p>
            <a:p>
              <a:pPr algn="ctr"/>
              <a:r>
                <a:rPr lang="en-US" altLang="zh-CN" dirty="0" smtClean="0"/>
                <a:t>Dcap1</a:t>
              </a:r>
            </a:p>
            <a:p>
              <a:pPr algn="ctr"/>
              <a:r>
                <a:rPr lang="en-US" altLang="zh-CN" dirty="0" smtClean="0"/>
                <a:t>Dcap2</a:t>
              </a:r>
            </a:p>
            <a:p>
              <a:pPr algn="ctr"/>
              <a:r>
                <a:rPr lang="en-US" altLang="zh-CN" dirty="0" smtClean="0"/>
                <a:t>Dcap3</a:t>
              </a:r>
            </a:p>
            <a:p>
              <a:pPr algn="ctr"/>
              <a:r>
                <a:rPr lang="en-US" altLang="zh-CN" dirty="0" smtClean="0"/>
                <a:t>Dcap4</a:t>
              </a:r>
            </a:p>
            <a:p>
              <a:pPr algn="ctr"/>
              <a:r>
                <a:rPr lang="en-US" altLang="zh-CN" dirty="0" err="1" smtClean="0"/>
                <a:t>Dcache</a:t>
              </a:r>
              <a:r>
                <a:rPr lang="en-US" altLang="zh-CN" dirty="0" smtClean="0"/>
                <a:t>-pool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00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dCache</a:t>
            </a:r>
            <a:r>
              <a:rPr lang="en-US" altLang="zh-CN" dirty="0" smtClean="0"/>
              <a:t> Introduce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dCache</a:t>
            </a:r>
            <a:r>
              <a:rPr lang="zh-CN" altLang="en-US" dirty="0" smtClean="0"/>
              <a:t>是基于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开发的一个分布式存储管理系统。</a:t>
            </a:r>
            <a:endParaRPr lang="en-US" altLang="zh-CN" dirty="0" smtClean="0"/>
          </a:p>
          <a:p>
            <a:r>
              <a:rPr lang="zh-CN" altLang="en-US" dirty="0" smtClean="0"/>
              <a:t>可以对海量的数据进行管理。</a:t>
            </a:r>
            <a:endParaRPr lang="en-US" altLang="zh-CN" dirty="0" smtClean="0"/>
          </a:p>
          <a:p>
            <a:r>
              <a:rPr lang="zh-CN" altLang="en-US" dirty="0" smtClean="0"/>
              <a:t>可以通过</a:t>
            </a:r>
            <a:r>
              <a:rPr lang="en-US" altLang="zh-CN" dirty="0" smtClean="0"/>
              <a:t>HSM</a:t>
            </a:r>
            <a:r>
              <a:rPr lang="en-US" altLang="zh-CN" dirty="0"/>
              <a:t>(</a:t>
            </a:r>
            <a:r>
              <a:rPr lang="en-US" altLang="zh-CN" dirty="0" smtClean="0"/>
              <a:t>Hierarchical Storage Management)</a:t>
            </a:r>
            <a:r>
              <a:rPr lang="zh-CN" altLang="en-US" dirty="0" smtClean="0"/>
              <a:t>整合许多存储类型。</a:t>
            </a:r>
            <a:endParaRPr lang="en-US" altLang="zh-CN" dirty="0" smtClean="0"/>
          </a:p>
          <a:p>
            <a:r>
              <a:rPr lang="zh-CN" altLang="en-US" dirty="0" smtClean="0"/>
              <a:t>支持自动文件副本管理，达到系统的负载均衡。</a:t>
            </a:r>
            <a:endParaRPr lang="en-US" altLang="zh-CN" dirty="0" smtClean="0"/>
          </a:p>
          <a:p>
            <a:r>
              <a:rPr lang="zh-CN" altLang="en-US" dirty="0" smtClean="0"/>
              <a:t>支持许多文件传输协议。</a:t>
            </a:r>
            <a:endParaRPr lang="en-US" altLang="zh-CN" dirty="0" smtClean="0"/>
          </a:p>
          <a:p>
            <a:r>
              <a:rPr lang="zh-CN" altLang="en-US" dirty="0" smtClean="0"/>
              <a:t>支持许多认证方式。</a:t>
            </a:r>
            <a:endParaRPr lang="en-US" altLang="zh-CN" dirty="0" smtClean="0"/>
          </a:p>
          <a:p>
            <a:r>
              <a:rPr lang="zh-CN" altLang="en-US" dirty="0" smtClean="0"/>
              <a:t>支持信息发布、状态监控和详细的日志记录系统</a:t>
            </a:r>
            <a:endParaRPr lang="en-US" altLang="zh-CN" dirty="0" smtClean="0"/>
          </a:p>
          <a:p>
            <a:r>
              <a:rPr lang="en-US" altLang="zh-CN" dirty="0" smtClean="0"/>
              <a:t>……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7DE-E8DD-442B-ADD5-7E959E5D9E1A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dCache</a:t>
            </a:r>
            <a:r>
              <a:rPr lang="en-US" altLang="zh-CN" dirty="0" smtClean="0"/>
              <a:t> Setup For BESIII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目前是单一</a:t>
            </a:r>
            <a:r>
              <a:rPr lang="zh-CN" altLang="en-US" dirty="0" smtClean="0"/>
              <a:t>服务器模式，可以扩展为多服务器模式。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一个文件服务器 </a:t>
            </a:r>
            <a:r>
              <a:rPr lang="en-US" altLang="zh-CN" dirty="0" smtClean="0"/>
              <a:t>DELL R720 2XCPU MEM 32GB</a:t>
            </a:r>
            <a:endParaRPr lang="en-US" altLang="zh-CN" dirty="0"/>
          </a:p>
          <a:p>
            <a:pPr lvl="1"/>
            <a:r>
              <a:rPr lang="zh-CN" altLang="en-US" dirty="0" smtClean="0"/>
              <a:t>两个盘阵服务器 </a:t>
            </a:r>
            <a:r>
              <a:rPr lang="en-US" altLang="zh-CN" dirty="0" smtClean="0"/>
              <a:t>24</a:t>
            </a:r>
            <a:r>
              <a:rPr lang="zh-CN" altLang="en-US" dirty="0" smtClean="0"/>
              <a:t>盘位盘阵服务器可用空间</a:t>
            </a:r>
            <a:r>
              <a:rPr lang="en-US" altLang="zh-CN" dirty="0" smtClean="0"/>
              <a:t>126TB</a:t>
            </a:r>
            <a:r>
              <a:rPr lang="zh-CN" altLang="en-US" dirty="0" smtClean="0"/>
              <a:t>（</a:t>
            </a:r>
            <a:r>
              <a:rPr lang="en-US" altLang="zh-CN" dirty="0" smtClean="0"/>
              <a:t>63TBX2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7DE-E8DD-442B-ADD5-7E959E5D9E1A}" type="datetime1">
              <a:rPr lang="zh-CN" altLang="en-US" smtClean="0"/>
              <a:t>2013/7/5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14</a:t>
            </a:fld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6031923" y="3523557"/>
            <a:ext cx="1704109" cy="2408613"/>
            <a:chOff x="4671753" y="3592137"/>
            <a:chExt cx="1704109" cy="2408613"/>
          </a:xfrm>
        </p:grpSpPr>
        <p:sp>
          <p:nvSpPr>
            <p:cNvPr id="6" name="圆柱形 5"/>
            <p:cNvSpPr/>
            <p:nvPr/>
          </p:nvSpPr>
          <p:spPr>
            <a:xfrm>
              <a:off x="4862945" y="3720739"/>
              <a:ext cx="1340428" cy="768170"/>
            </a:xfrm>
            <a:prstGeom prst="can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3TBX24</a:t>
              </a:r>
            </a:p>
            <a:p>
              <a:pPr algn="ctr"/>
              <a:r>
                <a:rPr lang="en-US" altLang="zh-CN" dirty="0" smtClean="0"/>
                <a:t>Raid 6+1</a:t>
              </a:r>
              <a:endParaRPr lang="zh-CN" altLang="en-US" dirty="0"/>
            </a:p>
          </p:txBody>
        </p:sp>
        <p:sp>
          <p:nvSpPr>
            <p:cNvPr id="7" name="圆柱形 6"/>
            <p:cNvSpPr/>
            <p:nvPr/>
          </p:nvSpPr>
          <p:spPr>
            <a:xfrm>
              <a:off x="4862945" y="4751422"/>
              <a:ext cx="1340428" cy="714195"/>
            </a:xfrm>
            <a:prstGeom prst="can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3TBX24</a:t>
              </a:r>
            </a:p>
            <a:p>
              <a:pPr algn="ctr"/>
              <a:r>
                <a:rPr lang="en-US" altLang="zh-CN" dirty="0" smtClean="0"/>
                <a:t>Raid 6+1</a:t>
              </a:r>
              <a:endParaRPr lang="zh-CN" altLang="en-US" dirty="0" smtClean="0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4671753" y="3592137"/>
              <a:ext cx="1704109" cy="24086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 smtClean="0"/>
            </a:p>
            <a:p>
              <a:pPr algn="ctr"/>
              <a:endParaRPr lang="en-US" altLang="zh-CN" dirty="0"/>
            </a:p>
            <a:p>
              <a:pPr algn="ctr"/>
              <a:endParaRPr lang="en-US" altLang="zh-CN" dirty="0" smtClean="0"/>
            </a:p>
            <a:p>
              <a:pPr algn="ctr"/>
              <a:endParaRPr lang="en-US" altLang="zh-CN" dirty="0"/>
            </a:p>
            <a:p>
              <a:pPr algn="ctr"/>
              <a:endParaRPr lang="en-US" altLang="zh-CN" dirty="0" smtClean="0"/>
            </a:p>
            <a:p>
              <a:pPr algn="ctr"/>
              <a:endParaRPr lang="en-US" altLang="zh-CN" dirty="0"/>
            </a:p>
            <a:p>
              <a:pPr algn="ctr"/>
              <a:endParaRPr lang="en-US" altLang="zh-CN" dirty="0" smtClean="0"/>
            </a:p>
            <a:p>
              <a:pPr algn="ctr"/>
              <a:r>
                <a:rPr lang="en-US" altLang="zh-CN" dirty="0" smtClean="0">
                  <a:solidFill>
                    <a:srgbClr val="FF0000"/>
                  </a:solidFill>
                </a:rPr>
                <a:t>Disk Arrays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3004532" y="3445192"/>
            <a:ext cx="1954530" cy="3138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gPlazma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Admin tools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Pool manager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Head Node</a:t>
            </a:r>
          </a:p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dCache</a:t>
            </a:r>
            <a:r>
              <a:rPr lang="en-US" altLang="zh-CN" dirty="0" smtClean="0">
                <a:solidFill>
                  <a:srgbClr val="FF0000"/>
                </a:solidFill>
              </a:rPr>
              <a:t> instance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3371158" y="6272090"/>
            <a:ext cx="1282586" cy="249051"/>
          </a:xfrm>
          <a:prstGeom prst="snip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HBA</a:t>
            </a:r>
            <a:r>
              <a:rPr lang="zh-CN" altLang="en-US" dirty="0" smtClean="0"/>
              <a:t>卡</a:t>
            </a:r>
            <a:endParaRPr lang="zh-CN" altLang="en-US" dirty="0"/>
          </a:p>
        </p:txBody>
      </p:sp>
      <p:sp>
        <p:nvSpPr>
          <p:cNvPr id="14" name="单圆角矩形 13"/>
          <p:cNvSpPr/>
          <p:nvPr/>
        </p:nvSpPr>
        <p:spPr>
          <a:xfrm>
            <a:off x="3070513" y="3516379"/>
            <a:ext cx="1839193" cy="1344174"/>
          </a:xfrm>
          <a:prstGeom prst="snip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dirty="0" err="1" smtClean="0"/>
              <a:t>Srm</a:t>
            </a:r>
            <a:r>
              <a:rPr lang="en-US" altLang="zh-CN" dirty="0" smtClean="0"/>
              <a:t> </a:t>
            </a:r>
            <a:r>
              <a:rPr lang="zh-CN" altLang="en-US" dirty="0" smtClean="0"/>
              <a:t>接口</a:t>
            </a:r>
            <a:endParaRPr lang="en-US" altLang="zh-CN" dirty="0" smtClean="0"/>
          </a:p>
          <a:p>
            <a:pPr algn="ctr"/>
            <a:r>
              <a:rPr lang="en-US" altLang="zh-CN" dirty="0" err="1" smtClean="0"/>
              <a:t>Gridftp</a:t>
            </a:r>
            <a:r>
              <a:rPr lang="en-US" altLang="zh-CN" dirty="0" smtClean="0"/>
              <a:t> + </a:t>
            </a:r>
            <a:r>
              <a:rPr lang="en-US" altLang="zh-CN" dirty="0" err="1" smtClean="0"/>
              <a:t>dCap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NFS</a:t>
            </a:r>
          </a:p>
          <a:p>
            <a:pPr algn="ctr"/>
            <a:r>
              <a:rPr lang="en-US" altLang="zh-CN" dirty="0" err="1"/>
              <a:t>Webdav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10Gb </a:t>
            </a:r>
            <a:r>
              <a:rPr lang="zh-CN" altLang="en-US" dirty="0" smtClean="0"/>
              <a:t>网卡</a:t>
            </a:r>
            <a:endParaRPr lang="zh-CN" altLang="en-US" dirty="0"/>
          </a:p>
        </p:txBody>
      </p:sp>
      <p:cxnSp>
        <p:nvCxnSpPr>
          <p:cNvPr id="16" name="直接箭头连接符 15"/>
          <p:cNvCxnSpPr>
            <a:endCxn id="7" idx="2"/>
          </p:cNvCxnSpPr>
          <p:nvPr/>
        </p:nvCxnSpPr>
        <p:spPr>
          <a:xfrm flipV="1">
            <a:off x="4651015" y="5039940"/>
            <a:ext cx="1572100" cy="1399536"/>
          </a:xfrm>
          <a:prstGeom prst="straightConnector1">
            <a:avLst/>
          </a:prstGeom>
          <a:ln w="1905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4537710" y="4176643"/>
            <a:ext cx="1685405" cy="2135257"/>
          </a:xfrm>
          <a:prstGeom prst="straightConnector1">
            <a:avLst/>
          </a:prstGeom>
          <a:ln w="1905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982786" y="4351049"/>
            <a:ext cx="85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8Gb FC</a:t>
            </a:r>
            <a:r>
              <a:rPr lang="zh-CN" altLang="en-US" dirty="0"/>
              <a:t>光纤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2125980" y="4000500"/>
            <a:ext cx="1097280" cy="0"/>
          </a:xfrm>
          <a:prstGeom prst="straightConnector1">
            <a:avLst/>
          </a:prstGeom>
          <a:ln w="44450">
            <a:solidFill>
              <a:srgbClr val="A9D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668780" y="3445192"/>
            <a:ext cx="457200" cy="2326958"/>
          </a:xfrm>
          <a:prstGeom prst="rect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10Gb</a:t>
            </a:r>
            <a:r>
              <a:rPr lang="zh-CN" altLang="en-US" dirty="0" smtClean="0"/>
              <a:t>交换机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71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dCache</a:t>
            </a:r>
            <a:r>
              <a:rPr lang="zh-CN" altLang="en-US" dirty="0" smtClean="0"/>
              <a:t>数据管理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P2P</a:t>
            </a:r>
            <a:r>
              <a:rPr lang="zh-CN" altLang="en-US" dirty="0" smtClean="0"/>
              <a:t>（ </a:t>
            </a:r>
            <a:r>
              <a:rPr lang="en-US" altLang="zh-CN" dirty="0" smtClean="0"/>
              <a:t>pool to pool data transfer)</a:t>
            </a:r>
          </a:p>
          <a:p>
            <a:pPr lvl="1"/>
            <a:r>
              <a:rPr lang="zh-CN" altLang="en-US" dirty="0" smtClean="0"/>
              <a:t>可以把一个盘阵上的所有文件移动到另一个盘阵</a:t>
            </a:r>
            <a:endParaRPr lang="en-US" altLang="zh-CN" dirty="0" smtClean="0"/>
          </a:p>
          <a:p>
            <a:r>
              <a:rPr lang="en-US" altLang="zh-CN" dirty="0" smtClean="0"/>
              <a:t>Replica manager </a:t>
            </a:r>
          </a:p>
          <a:p>
            <a:pPr lvl="1"/>
            <a:r>
              <a:rPr lang="zh-CN" altLang="en-US" dirty="0" smtClean="0"/>
              <a:t>可以对热点</a:t>
            </a:r>
            <a:r>
              <a:rPr lang="zh-CN" altLang="en-US" dirty="0" smtClean="0"/>
              <a:t>文件自动增加</a:t>
            </a:r>
            <a:r>
              <a:rPr lang="zh-CN" altLang="en-US" dirty="0" smtClean="0"/>
              <a:t>副本，来做到自动的负载均衡</a:t>
            </a:r>
            <a:endParaRPr lang="en-US" altLang="zh-CN" dirty="0" smtClean="0"/>
          </a:p>
          <a:p>
            <a:pPr lvl="1"/>
            <a:r>
              <a:rPr lang="zh-CN" altLang="en-US" dirty="0"/>
              <a:t>对</a:t>
            </a:r>
            <a:r>
              <a:rPr lang="zh-CN" altLang="en-US" dirty="0" smtClean="0"/>
              <a:t>设定的目录配置文件副本数量</a:t>
            </a:r>
            <a:endParaRPr lang="en-US" altLang="zh-CN" dirty="0" smtClean="0"/>
          </a:p>
          <a:p>
            <a:r>
              <a:rPr lang="en-US" altLang="zh-CN" dirty="0" smtClean="0"/>
              <a:t>Billing</a:t>
            </a:r>
          </a:p>
          <a:p>
            <a:pPr lvl="1"/>
            <a:r>
              <a:rPr lang="zh-CN" altLang="en-US" dirty="0" smtClean="0"/>
              <a:t>数据传输的统计</a:t>
            </a:r>
            <a:endParaRPr lang="en-US" altLang="zh-CN" dirty="0" smtClean="0"/>
          </a:p>
          <a:p>
            <a:r>
              <a:rPr lang="zh-CN" altLang="en-US" dirty="0" smtClean="0"/>
              <a:t>基于数据库的单一命名空间</a:t>
            </a:r>
            <a:endParaRPr lang="en-US" altLang="zh-CN" dirty="0" smtClean="0"/>
          </a:p>
          <a:p>
            <a:r>
              <a:rPr lang="zh-CN" altLang="en-US" dirty="0" smtClean="0"/>
              <a:t>安全</a:t>
            </a:r>
            <a:r>
              <a:rPr lang="zh-CN" altLang="en-US" dirty="0" smtClean="0"/>
              <a:t>认证（</a:t>
            </a:r>
            <a:r>
              <a:rPr lang="en-US" altLang="zh-CN" dirty="0" err="1" smtClean="0"/>
              <a:t>gPlazma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基于网格证书的 </a:t>
            </a:r>
            <a:r>
              <a:rPr lang="en-US" altLang="zh-CN" dirty="0" smtClean="0"/>
              <a:t>VO role group </a:t>
            </a:r>
            <a:r>
              <a:rPr lang="zh-CN" altLang="en-US" dirty="0" smtClean="0"/>
              <a:t>认证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7DE-E8DD-442B-ADD5-7E959E5D9E1A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安全认证</a:t>
            </a:r>
            <a:r>
              <a:rPr lang="en-US" altLang="zh-CN" dirty="0" err="1" smtClean="0"/>
              <a:t>gPlazma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dCache</a:t>
            </a:r>
            <a:r>
              <a:rPr lang="zh-CN" altLang="en-US" dirty="0" smtClean="0"/>
              <a:t>通过</a:t>
            </a:r>
            <a:r>
              <a:rPr lang="en-US" altLang="zh-CN" dirty="0" err="1" smtClean="0"/>
              <a:t>gPlazma</a:t>
            </a:r>
            <a:r>
              <a:rPr lang="zh-CN" altLang="en-US" dirty="0" smtClean="0"/>
              <a:t>服务进行验证</a:t>
            </a:r>
            <a:endParaRPr lang="en-US" altLang="zh-CN" dirty="0" smtClean="0"/>
          </a:p>
          <a:p>
            <a:r>
              <a:rPr lang="zh-CN" altLang="en-US" dirty="0" smtClean="0"/>
              <a:t>支持基于网格证书的认证</a:t>
            </a:r>
          </a:p>
          <a:p>
            <a:pPr lvl="1"/>
            <a:r>
              <a:rPr lang="zh-CN" altLang="en-US" dirty="0" smtClean="0"/>
              <a:t>用户需要有网格证书，并加入一个虚拟组织</a:t>
            </a:r>
            <a:r>
              <a:rPr lang="en-US" altLang="zh-CN" dirty="0" smtClean="0"/>
              <a:t>(Virtual Organization)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基于</a:t>
            </a:r>
            <a:r>
              <a:rPr lang="en-US" altLang="zh-CN" dirty="0" smtClean="0"/>
              <a:t>kerberos5</a:t>
            </a:r>
            <a:r>
              <a:rPr lang="zh-CN" altLang="en-US" dirty="0" smtClean="0"/>
              <a:t>的认证</a:t>
            </a:r>
            <a:endParaRPr lang="en-US" altLang="zh-CN" dirty="0"/>
          </a:p>
          <a:p>
            <a:pPr lvl="1"/>
            <a:r>
              <a:rPr lang="zh-CN" altLang="en-US" dirty="0" smtClean="0"/>
              <a:t>可以使用原有的统一的认证系统</a:t>
            </a:r>
            <a:endParaRPr lang="en-US" altLang="zh-CN" dirty="0" smtClean="0"/>
          </a:p>
          <a:p>
            <a:r>
              <a:rPr lang="zh-CN" altLang="en-US" dirty="0" smtClean="0"/>
              <a:t>支持基于用户名密码认证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7DE-E8DD-442B-ADD5-7E959E5D9E1A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7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信息发布</a:t>
            </a:r>
            <a:r>
              <a:rPr lang="en-US" altLang="zh-CN" dirty="0" smtClean="0"/>
              <a:t>BDII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dCache</a:t>
            </a:r>
            <a:r>
              <a:rPr lang="zh-CN" altLang="en-US" dirty="0" smtClean="0"/>
              <a:t>系统发布统一的网格信息。</a:t>
            </a:r>
            <a:endParaRPr lang="en-US" altLang="zh-CN" dirty="0" smtClean="0"/>
          </a:p>
          <a:p>
            <a:r>
              <a:rPr lang="zh-CN" altLang="en-US" dirty="0" smtClean="0"/>
              <a:t>可以通过</a:t>
            </a:r>
            <a:r>
              <a:rPr lang="en-US" altLang="zh-CN" dirty="0" err="1" smtClean="0"/>
              <a:t>ldap</a:t>
            </a:r>
            <a:r>
              <a:rPr lang="zh-CN" altLang="en-US" dirty="0" smtClean="0"/>
              <a:t>客户端查看信息。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支持的用户组信息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可用空间信息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支持的传输协议和访问地址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7DE-E8DD-442B-ADD5-7E959E5D9E1A}" type="datetime1">
              <a:rPr lang="zh-CN" altLang="en-US" smtClean="0"/>
              <a:t>2013/7/5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810" y="3349625"/>
            <a:ext cx="6124575" cy="2962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10" y="2451100"/>
            <a:ext cx="76485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状态监控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2"/>
              </a:rPr>
              <a:t>http://bes-srm.ihep.ac.cn:2811/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7DE-E8DD-442B-ADD5-7E959E5D9E1A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38263"/>
            <a:ext cx="8543925" cy="4838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137" y="2448877"/>
            <a:ext cx="8505825" cy="2828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914435"/>
            <a:ext cx="11088052" cy="28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数据传输协议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Gridftp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网格系统中最主要的广域网文件传输协议。</a:t>
            </a:r>
            <a:endParaRPr lang="en-US" altLang="zh-CN" dirty="0" smtClean="0"/>
          </a:p>
          <a:p>
            <a:r>
              <a:rPr lang="zh-CN" altLang="en-US" dirty="0" smtClean="0"/>
              <a:t>类似于</a:t>
            </a:r>
            <a:r>
              <a:rPr lang="en-US" altLang="zh-CN" dirty="0" smtClean="0"/>
              <a:t>FTP</a:t>
            </a:r>
            <a:r>
              <a:rPr lang="zh-CN" altLang="en-US" dirty="0" smtClean="0"/>
              <a:t>的传输协议，基于网格证书的安全认证。</a:t>
            </a:r>
            <a:endParaRPr lang="en-US" altLang="zh-CN" dirty="0" smtClean="0"/>
          </a:p>
          <a:p>
            <a:r>
              <a:rPr lang="zh-CN" altLang="en-US" dirty="0" smtClean="0"/>
              <a:t>支持文件和目录的读、写、创建、浏览。</a:t>
            </a:r>
            <a:endParaRPr lang="en-US" altLang="zh-CN" dirty="0" smtClean="0"/>
          </a:p>
          <a:p>
            <a:r>
              <a:rPr lang="zh-CN" altLang="en-US" dirty="0" smtClean="0"/>
              <a:t>可以设定传输流。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7DE-E8DD-442B-ADD5-7E959E5D9E1A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02" y="4001294"/>
            <a:ext cx="6696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本报告主要介绍网格存储及其在</a:t>
            </a:r>
            <a:r>
              <a:rPr lang="en-US" altLang="zh-CN" dirty="0" smtClean="0"/>
              <a:t>BESIII</a:t>
            </a:r>
            <a:r>
              <a:rPr lang="zh-CN" altLang="en-US" dirty="0" smtClean="0"/>
              <a:t>数据管理中的应用，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以及</a:t>
            </a:r>
            <a:r>
              <a:rPr lang="en-US" altLang="zh-CN" dirty="0" err="1" smtClean="0"/>
              <a:t>dCache</a:t>
            </a:r>
            <a:r>
              <a:rPr lang="zh-CN" altLang="en-US" dirty="0" smtClean="0"/>
              <a:t>的数据传输协议。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7DE-E8DD-442B-ADD5-7E959E5D9E1A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0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数据传输协议 </a:t>
            </a:r>
            <a:r>
              <a:rPr lang="en-US" altLang="zh-CN" dirty="0" err="1" smtClean="0"/>
              <a:t>dCap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dCache</a:t>
            </a:r>
            <a:r>
              <a:rPr lang="zh-CN" altLang="en-US" dirty="0" smtClean="0"/>
              <a:t>本地数据传输协议</a:t>
            </a:r>
            <a:endParaRPr lang="en-US" altLang="zh-CN" dirty="0" smtClean="0"/>
          </a:p>
          <a:p>
            <a:r>
              <a:rPr lang="en-US" altLang="zh-CN" dirty="0" smtClean="0"/>
              <a:t>Root</a:t>
            </a:r>
            <a:r>
              <a:rPr lang="zh-CN" altLang="en-US" dirty="0" smtClean="0"/>
              <a:t>可以支持</a:t>
            </a:r>
            <a:r>
              <a:rPr lang="en-US" altLang="zh-CN" dirty="0" err="1" smtClean="0"/>
              <a:t>dcap</a:t>
            </a:r>
            <a:r>
              <a:rPr lang="zh-CN" altLang="en-US" dirty="0" smtClean="0"/>
              <a:t>协议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可以直接打开</a:t>
            </a:r>
            <a:r>
              <a:rPr lang="en-US" altLang="zh-CN" dirty="0" err="1" smtClean="0"/>
              <a:t>dCache</a:t>
            </a:r>
            <a:r>
              <a:rPr lang="zh-CN" altLang="en-US" dirty="0" smtClean="0"/>
              <a:t>上存储的文件</a:t>
            </a:r>
            <a:endParaRPr lang="en-US" altLang="zh-CN" dirty="0" smtClean="0"/>
          </a:p>
          <a:p>
            <a:r>
              <a:rPr lang="zh-CN" altLang="en-US" dirty="0" smtClean="0"/>
              <a:t>本地计算节点可以通过</a:t>
            </a:r>
            <a:r>
              <a:rPr lang="en-US" altLang="zh-CN" dirty="0" err="1" smtClean="0"/>
              <a:t>dcap</a:t>
            </a:r>
            <a:r>
              <a:rPr lang="zh-CN" altLang="en-US" dirty="0" smtClean="0"/>
              <a:t>协议读取部分文件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endParaRPr lang="en-US" altLang="zh-CN" dirty="0"/>
          </a:p>
          <a:p>
            <a:pPr lvl="1"/>
            <a:r>
              <a:rPr lang="en-US" altLang="zh-CN" dirty="0" err="1"/>
              <a:t>dccp</a:t>
            </a:r>
            <a:r>
              <a:rPr lang="en-US" altLang="zh-CN" dirty="0"/>
              <a:t> -d 2 dcap://bes-srm.ihep.ac.cn/dcache/bes/test/WIN2008.img /</a:t>
            </a:r>
            <a:r>
              <a:rPr lang="en-US" altLang="zh-CN" dirty="0" err="1"/>
              <a:t>tmp</a:t>
            </a:r>
            <a:r>
              <a:rPr lang="en-US" altLang="zh-CN" dirty="0"/>
              <a:t>/</a:t>
            </a:r>
            <a:r>
              <a:rPr lang="en-US" altLang="zh-CN" dirty="0" err="1"/>
              <a:t>etest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7DE-E8DD-442B-ADD5-7E959E5D9E1A}" type="datetime1">
              <a:rPr lang="zh-CN" altLang="en-US" smtClean="0"/>
              <a:t>2013/7/5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6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数据传输协议 </a:t>
            </a:r>
            <a:r>
              <a:rPr lang="en-US" altLang="zh-CN" dirty="0" err="1" smtClean="0"/>
              <a:t>webdav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的通用数据传输协议。</a:t>
            </a:r>
            <a:endParaRPr lang="en-US" altLang="zh-CN" dirty="0" smtClean="0"/>
          </a:p>
          <a:p>
            <a:r>
              <a:rPr lang="zh-CN" altLang="en-US" dirty="0" smtClean="0"/>
              <a:t>可以直接使用</a:t>
            </a:r>
            <a:r>
              <a:rPr lang="en-US" altLang="zh-CN" dirty="0" err="1" smtClean="0"/>
              <a:t>wget</a:t>
            </a:r>
            <a:r>
              <a:rPr lang="en-US" altLang="zh-CN" dirty="0" smtClean="0"/>
              <a:t>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下载工具访问数据。</a:t>
            </a:r>
            <a:endParaRPr lang="en-US" altLang="zh-CN" dirty="0" smtClean="0"/>
          </a:p>
          <a:p>
            <a:r>
              <a:rPr lang="zh-CN" altLang="en-US" dirty="0" smtClean="0"/>
              <a:t>可以使用</a:t>
            </a:r>
            <a:r>
              <a:rPr lang="en-US" altLang="zh-CN" dirty="0" err="1" smtClean="0"/>
              <a:t>windos</a:t>
            </a:r>
            <a:r>
              <a:rPr lang="en-US" altLang="zh-CN" dirty="0" smtClean="0"/>
              <a:t> </a:t>
            </a:r>
            <a:r>
              <a:rPr lang="zh-CN" altLang="en-US" dirty="0" smtClean="0"/>
              <a:t>和 </a:t>
            </a:r>
            <a:r>
              <a:rPr lang="en-US" altLang="zh-CN" dirty="0" smtClean="0"/>
              <a:t>mobile phone </a:t>
            </a:r>
            <a:r>
              <a:rPr lang="zh-CN" altLang="en-US" dirty="0" smtClean="0"/>
              <a:t>客户端访问数据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一些软件使用像浏览本地目录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打开文件需要全部下载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7DE-E8DD-442B-ADD5-7E959E5D9E1A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135" y="1450975"/>
            <a:ext cx="7829550" cy="4905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0"/>
            <a:ext cx="3857625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17" y="0"/>
            <a:ext cx="3857625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84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数据传输协议 </a:t>
            </a:r>
            <a:r>
              <a:rPr lang="en-US" altLang="zh-CN" dirty="0" smtClean="0"/>
              <a:t>SRM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SRM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Storage resource manage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网格的通用数据传输协议</a:t>
            </a:r>
            <a:endParaRPr lang="en-US" altLang="zh-CN" dirty="0" smtClean="0"/>
          </a:p>
          <a:p>
            <a:r>
              <a:rPr lang="en-US" altLang="zh-CN" dirty="0" smtClean="0"/>
              <a:t>SRM</a:t>
            </a:r>
            <a:r>
              <a:rPr lang="zh-CN" altLang="en-US" dirty="0" smtClean="0"/>
              <a:t>只是一个访问接口，不负责数据的传输。</a:t>
            </a:r>
            <a:endParaRPr lang="en-US" altLang="zh-CN" dirty="0" smtClean="0"/>
          </a:p>
          <a:p>
            <a:r>
              <a:rPr lang="zh-CN" altLang="en-US" dirty="0" smtClean="0"/>
              <a:t>通过使用</a:t>
            </a:r>
            <a:r>
              <a:rPr lang="en-US" altLang="zh-CN" dirty="0" smtClean="0"/>
              <a:t>SRM</a:t>
            </a:r>
            <a:r>
              <a:rPr lang="zh-CN" altLang="en-US" dirty="0" smtClean="0"/>
              <a:t>客户端，服务器端自动调用其它数据传输协议完成客户端指定的数据操作。</a:t>
            </a:r>
          </a:p>
          <a:p>
            <a:r>
              <a:rPr lang="zh-CN" altLang="en-US" dirty="0" smtClean="0"/>
              <a:t>支持数据的读、写、删除。目录创建、浏览、删除。</a:t>
            </a:r>
            <a:endParaRPr lang="en-US" altLang="zh-CN" dirty="0" smtClean="0"/>
          </a:p>
          <a:p>
            <a:r>
              <a:rPr lang="zh-CN" altLang="en-US" dirty="0" smtClean="0"/>
              <a:t>不支持文件打开，文件片段的修改。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7DE-E8DD-442B-ADD5-7E959E5D9E1A}" type="datetime1">
              <a:rPr lang="zh-CN" altLang="en-US" smtClean="0"/>
              <a:t>2013/7/5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262" y="1255712"/>
            <a:ext cx="63531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Compare With </a:t>
            </a:r>
            <a:r>
              <a:rPr lang="en-US" altLang="zh-CN" dirty="0" err="1" smtClean="0"/>
              <a:t>Lustre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Single mount point</a:t>
            </a:r>
          </a:p>
          <a:p>
            <a:r>
              <a:rPr lang="en-US" altLang="zh-CN" dirty="0" smtClean="0"/>
              <a:t>No limit for files </a:t>
            </a:r>
            <a:r>
              <a:rPr lang="en-US" altLang="zh-CN" dirty="0" err="1" smtClean="0"/>
              <a:t>inode</a:t>
            </a:r>
            <a:endParaRPr lang="en-US" altLang="zh-CN" dirty="0" smtClean="0"/>
          </a:p>
          <a:p>
            <a:r>
              <a:rPr lang="en-US" altLang="zh-CN" dirty="0" smtClean="0"/>
              <a:t>Many manage and admin tools.</a:t>
            </a:r>
          </a:p>
          <a:p>
            <a:r>
              <a:rPr lang="en-US" altLang="zh-CN" dirty="0" smtClean="0"/>
              <a:t>Many kind of Authentication</a:t>
            </a:r>
          </a:p>
          <a:p>
            <a:pPr lvl="1"/>
            <a:r>
              <a:rPr lang="en-US" altLang="zh-CN" dirty="0" smtClean="0"/>
              <a:t>Grid certificate authenticate</a:t>
            </a:r>
          </a:p>
          <a:p>
            <a:pPr lvl="1"/>
            <a:r>
              <a:rPr lang="en-US" altLang="zh-CN" dirty="0" err="1" smtClean="0"/>
              <a:t>Voms</a:t>
            </a:r>
            <a:r>
              <a:rPr lang="en-US" altLang="zh-CN" dirty="0" smtClean="0"/>
              <a:t> role group authenticate</a:t>
            </a:r>
          </a:p>
          <a:p>
            <a:pPr lvl="1"/>
            <a:r>
              <a:rPr lang="en-US" altLang="zh-CN" dirty="0" err="1" smtClean="0"/>
              <a:t>Kerbose</a:t>
            </a:r>
            <a:endParaRPr lang="en-US" altLang="zh-CN" dirty="0" smtClean="0"/>
          </a:p>
          <a:p>
            <a:r>
              <a:rPr lang="en-US" altLang="zh-CN" dirty="0" smtClean="0"/>
              <a:t>Many kind of transfer protocol</a:t>
            </a:r>
          </a:p>
          <a:p>
            <a:pPr lvl="1"/>
            <a:r>
              <a:rPr lang="en-US" altLang="zh-CN" dirty="0" smtClean="0"/>
              <a:t>SRM, </a:t>
            </a:r>
            <a:r>
              <a:rPr lang="en-US" altLang="zh-CN" dirty="0" err="1" smtClean="0"/>
              <a:t>Gridftp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dCacp</a:t>
            </a:r>
            <a:r>
              <a:rPr lang="en-US" altLang="zh-CN" dirty="0" smtClean="0"/>
              <a:t>, http, </a:t>
            </a:r>
            <a:r>
              <a:rPr lang="en-US" altLang="zh-CN" dirty="0" err="1" smtClean="0"/>
              <a:t>xrootd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D911-A90C-45AF-AE44-D40495DB1929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6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其它</a:t>
            </a:r>
            <a:r>
              <a:rPr lang="en-US" altLang="zh-CN" dirty="0" smtClean="0"/>
              <a:t>BES</a:t>
            </a:r>
            <a:r>
              <a:rPr lang="zh-CN" altLang="en-US" dirty="0" smtClean="0"/>
              <a:t>站点</a:t>
            </a:r>
            <a:r>
              <a:rPr lang="zh-CN" altLang="en-US" dirty="0" smtClean="0"/>
              <a:t>使用的</a:t>
            </a:r>
            <a:r>
              <a:rPr lang="en-US" altLang="zh-CN" dirty="0" smtClean="0"/>
              <a:t>Storage Element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JINR BESIII storage element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Total 3.6TB (From BDII info</a:t>
            </a:r>
            <a:r>
              <a:rPr lang="en-US" altLang="zh-CN" dirty="0" smtClean="0"/>
              <a:t>)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1734-D93C-43C2-8CD5-559A5DBBE36F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6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7DE-E8DD-442B-ADD5-7E959E5D9E1A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446020" y="2548890"/>
            <a:ext cx="70980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/>
              <a:t>Thanks &amp; Questions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6267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BESIII</a:t>
            </a:r>
            <a:r>
              <a:rPr lang="zh-CN" altLang="en-US" dirty="0" smtClean="0"/>
              <a:t>数据存储现状</a:t>
            </a:r>
            <a:endParaRPr lang="en-US" altLang="zh-CN" dirty="0" smtClean="0"/>
          </a:p>
          <a:p>
            <a:r>
              <a:rPr lang="zh-CN" altLang="en-US" dirty="0" smtClean="0"/>
              <a:t>选择</a:t>
            </a:r>
            <a:r>
              <a:rPr lang="en-US" altLang="zh-CN" dirty="0" err="1" smtClean="0"/>
              <a:t>dCache</a:t>
            </a:r>
            <a:r>
              <a:rPr lang="zh-CN" altLang="en-US" dirty="0" smtClean="0"/>
              <a:t>的原因</a:t>
            </a:r>
            <a:endParaRPr lang="en-US" altLang="zh-CN" dirty="0" smtClean="0"/>
          </a:p>
          <a:p>
            <a:r>
              <a:rPr lang="en-US" altLang="zh-CN" dirty="0" err="1" smtClean="0"/>
              <a:t>dCache</a:t>
            </a:r>
            <a:r>
              <a:rPr lang="en-US" altLang="zh-CN" dirty="0" smtClean="0"/>
              <a:t> Setup For BESIII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44EB-31E3-4ABB-ACAF-661D83A99FBD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25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BESIII</a:t>
            </a:r>
            <a:r>
              <a:rPr lang="zh-CN" altLang="en-US" dirty="0" smtClean="0"/>
              <a:t>数据存储现状</a:t>
            </a:r>
            <a:endParaRPr lang="en-US" altLang="zh-CN" dirty="0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ED7-CD0C-43A0-A345-9F7704FE1C3F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4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数据存储在计算中心本地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BES</a:t>
            </a:r>
            <a:r>
              <a:rPr lang="zh-CN" altLang="en-US" dirty="0" smtClean="0"/>
              <a:t>数据主要存储在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系统上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Luster</a:t>
            </a:r>
            <a:r>
              <a:rPr lang="zh-CN" altLang="en-US" dirty="0" smtClean="0"/>
              <a:t>是一个</a:t>
            </a:r>
            <a:r>
              <a:rPr lang="zh-CN" altLang="en-US" dirty="0" smtClean="0"/>
              <a:t>并行的</a:t>
            </a:r>
            <a:r>
              <a:rPr lang="zh-CN" altLang="en-US" dirty="0" smtClean="0"/>
              <a:t>文件存储系统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Lustre</a:t>
            </a:r>
            <a:r>
              <a:rPr lang="zh-CN" altLang="en-US" dirty="0" smtClean="0"/>
              <a:t>具有非常好的读写性能</a:t>
            </a:r>
            <a:r>
              <a:rPr lang="en-US" altLang="zh-CN" dirty="0" smtClean="0"/>
              <a:t>.</a:t>
            </a:r>
          </a:p>
          <a:p>
            <a:r>
              <a:rPr lang="zh-CN" altLang="en-US" dirty="0" smtClean="0"/>
              <a:t>现在有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</a:t>
            </a:r>
            <a:r>
              <a:rPr lang="en-US" altLang="zh-CN" dirty="0" smtClean="0"/>
              <a:t>mount</a:t>
            </a:r>
            <a:r>
              <a:rPr lang="zh-CN" altLang="en-US" dirty="0" smtClean="0"/>
              <a:t>点可以通过登陆节点和计算节点直接访问：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1790-C6DC-48CA-89D5-4CADD2387C6C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009" y="3585285"/>
            <a:ext cx="6270913" cy="295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Storage on </a:t>
            </a:r>
            <a:r>
              <a:rPr lang="en-US" altLang="zh-CN" dirty="0" err="1"/>
              <a:t>Lustre</a:t>
            </a:r>
            <a:r>
              <a:rPr lang="en-US" altLang="zh-CN" dirty="0"/>
              <a:t> locally at IHEP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为什么会有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</a:t>
            </a:r>
            <a:r>
              <a:rPr lang="en-US" altLang="zh-CN" dirty="0" smtClean="0"/>
              <a:t>mount</a:t>
            </a:r>
            <a:r>
              <a:rPr lang="zh-CN" altLang="en-US" dirty="0" smtClean="0"/>
              <a:t>点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</a:t>
            </a:r>
            <a:r>
              <a:rPr lang="zh-CN" altLang="en-US" dirty="0" smtClean="0"/>
              <a:t>个</a:t>
            </a:r>
            <a:r>
              <a:rPr lang="en-US" altLang="zh-CN" dirty="0" smtClean="0"/>
              <a:t>mount</a:t>
            </a:r>
            <a:r>
              <a:rPr lang="zh-CN" altLang="en-US" dirty="0" smtClean="0"/>
              <a:t>点存储不同类型的</a:t>
            </a:r>
            <a:r>
              <a:rPr lang="en-US" altLang="zh-CN" dirty="0" smtClean="0"/>
              <a:t>BES</a:t>
            </a:r>
            <a:r>
              <a:rPr lang="zh-CN" altLang="en-US" dirty="0" smtClean="0"/>
              <a:t>数据。</a:t>
            </a:r>
            <a:endParaRPr lang="en-US" altLang="zh-CN" dirty="0" smtClean="0"/>
          </a:p>
          <a:p>
            <a:pPr lvl="1"/>
            <a:r>
              <a:rPr lang="zh-CN" altLang="en-US" dirty="0"/>
              <a:t>另一</a:t>
            </a:r>
            <a:r>
              <a:rPr lang="zh-CN" altLang="en-US" dirty="0" smtClean="0"/>
              <a:t>个原因是每个</a:t>
            </a:r>
            <a:r>
              <a:rPr lang="en-US" altLang="zh-CN" dirty="0" smtClean="0"/>
              <a:t>mount</a:t>
            </a:r>
            <a:r>
              <a:rPr lang="zh-CN" altLang="en-US" dirty="0" smtClean="0"/>
              <a:t>点文件数量的限制</a:t>
            </a:r>
            <a:endParaRPr lang="en-US" altLang="zh-CN" dirty="0" smtClean="0"/>
          </a:p>
          <a:p>
            <a:r>
              <a:rPr lang="zh-CN" altLang="en-US" dirty="0" smtClean="0"/>
              <a:t>用户可以通过普通的</a:t>
            </a:r>
            <a:r>
              <a:rPr lang="en-US" altLang="zh-CN" dirty="0" err="1" smtClean="0"/>
              <a:t>linux</a:t>
            </a:r>
            <a:r>
              <a:rPr lang="zh-CN" altLang="en-US" dirty="0" smtClean="0"/>
              <a:t>命令直接访问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上的数据。</a:t>
            </a:r>
            <a:endParaRPr lang="en-US" altLang="zh-CN" dirty="0" smtClean="0"/>
          </a:p>
          <a:p>
            <a:r>
              <a:rPr lang="zh-CN" altLang="en-US" dirty="0" smtClean="0"/>
              <a:t>数据访问权限根据用户</a:t>
            </a:r>
            <a:r>
              <a:rPr lang="en-US" altLang="zh-CN" dirty="0" smtClean="0"/>
              <a:t>id</a:t>
            </a:r>
            <a:r>
              <a:rPr lang="zh-CN" altLang="en-US" dirty="0" smtClean="0"/>
              <a:t>和组</a:t>
            </a:r>
            <a:r>
              <a:rPr lang="en-US" altLang="zh-CN" dirty="0" smtClean="0"/>
              <a:t>id</a:t>
            </a:r>
            <a:r>
              <a:rPr lang="zh-CN" altLang="en-US" dirty="0" smtClean="0"/>
              <a:t>来控制。</a:t>
            </a:r>
            <a:endParaRPr lang="en-US" altLang="zh-CN" dirty="0" smtClean="0"/>
          </a:p>
          <a:p>
            <a:r>
              <a:rPr lang="zh-CN" altLang="en-US" dirty="0" smtClean="0"/>
              <a:t>作业的输出直接写入</a:t>
            </a:r>
            <a:r>
              <a:rPr lang="en-US" altLang="zh-CN" dirty="0" err="1" smtClean="0"/>
              <a:t>Lustre</a:t>
            </a:r>
            <a:r>
              <a:rPr lang="zh-CN" altLang="en-US" dirty="0" smtClean="0"/>
              <a:t>文件系统。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7DE-E8DD-442B-ADD5-7E959E5D9E1A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7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选择</a:t>
            </a:r>
            <a:r>
              <a:rPr lang="en-US" altLang="zh-CN" dirty="0" err="1" smtClean="0"/>
              <a:t>dCache</a:t>
            </a:r>
            <a:r>
              <a:rPr lang="zh-CN" altLang="en-US" dirty="0" smtClean="0"/>
              <a:t>的原因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EED7-CD0C-43A0-A345-9F7704FE1C3F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62E8-03AA-4812-BF93-DDCD24387651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564" y="1261137"/>
            <a:ext cx="7980218" cy="50952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82" y="2775671"/>
            <a:ext cx="3048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分布式计算和存储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BESIII </a:t>
            </a:r>
            <a:r>
              <a:rPr lang="zh-CN" altLang="en-US" dirty="0" smtClean="0"/>
              <a:t>目前有很多合作单位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（俄罗斯</a:t>
            </a:r>
            <a:r>
              <a:rPr lang="en-US" altLang="zh-CN" dirty="0" smtClean="0"/>
              <a:t>JINR</a:t>
            </a:r>
            <a:r>
              <a:rPr lang="zh-CN" altLang="en-US" dirty="0" smtClean="0"/>
              <a:t>，深圳，南京大学</a:t>
            </a:r>
            <a:r>
              <a:rPr lang="en-US" altLang="zh-CN" dirty="0" smtClean="0"/>
              <a:t>,UMN…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需要分布式</a:t>
            </a:r>
            <a:r>
              <a:rPr lang="zh-CN" altLang="en-US" dirty="0" smtClean="0"/>
              <a:t>的计算和</a:t>
            </a:r>
            <a:r>
              <a:rPr lang="zh-CN" altLang="en-US" dirty="0" smtClean="0"/>
              <a:t>数据处理</a:t>
            </a:r>
            <a:endParaRPr lang="en-US" altLang="zh-CN" dirty="0" smtClean="0"/>
          </a:p>
          <a:p>
            <a:r>
              <a:rPr lang="en-US" altLang="zh-CN" dirty="0" err="1" smtClean="0"/>
              <a:t>Lustre</a:t>
            </a:r>
            <a:r>
              <a:rPr lang="zh-CN" altLang="en-US" dirty="0"/>
              <a:t>适合</a:t>
            </a:r>
            <a:r>
              <a:rPr lang="zh-CN" altLang="en-US" dirty="0" smtClean="0"/>
              <a:t>本地使用，本身没有远程广域网访问接口。</a:t>
            </a:r>
            <a:endParaRPr lang="en-US" altLang="zh-CN" dirty="0" smtClean="0"/>
          </a:p>
          <a:p>
            <a:r>
              <a:rPr lang="zh-CN" altLang="en-US" dirty="0" smtClean="0"/>
              <a:t>分布式数据存储的安全性（使用网格证书来进行认证）</a:t>
            </a:r>
            <a:endParaRPr lang="en-US" altLang="zh-CN" dirty="0" smtClean="0"/>
          </a:p>
          <a:p>
            <a:r>
              <a:rPr lang="zh-CN" altLang="en-US" dirty="0" smtClean="0"/>
              <a:t>使用基于网格的存储系统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F7DE-E8DD-442B-ADD5-7E959E5D9E1A}" type="datetime1">
              <a:rPr lang="zh-CN" altLang="en-US" smtClean="0"/>
              <a:t>2013/7/5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80DF-CFAA-48F4-A1F8-21B3A18610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0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1050</Words>
  <Application>Microsoft Office PowerPoint</Application>
  <PresentationFormat>宽屏</PresentationFormat>
  <Paragraphs>274</Paragraphs>
  <Slides>25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宋体</vt:lpstr>
      <vt:lpstr>Arial</vt:lpstr>
      <vt:lpstr>Calibri</vt:lpstr>
      <vt:lpstr>Calibri Light</vt:lpstr>
      <vt:lpstr>Office 主题</vt:lpstr>
      <vt:lpstr>Visio</vt:lpstr>
      <vt:lpstr>BESIII Dcache存储 设计与实现</vt:lpstr>
      <vt:lpstr>序</vt:lpstr>
      <vt:lpstr>Outline</vt:lpstr>
      <vt:lpstr>BESIII数据存储现状</vt:lpstr>
      <vt:lpstr>数据存储在计算中心本地Lustre系统</vt:lpstr>
      <vt:lpstr>Storage on Lustre locally at IHEP</vt:lpstr>
      <vt:lpstr>选择dCache的原因</vt:lpstr>
      <vt:lpstr>PowerPoint 演示文稿</vt:lpstr>
      <vt:lpstr>分布式计算和存储</vt:lpstr>
      <vt:lpstr>为什么使用dCache</vt:lpstr>
      <vt:lpstr>dCache setup for BESIII</vt:lpstr>
      <vt:lpstr>A running dCache instance</vt:lpstr>
      <vt:lpstr>dCache Introduce</vt:lpstr>
      <vt:lpstr>dCache Setup For BESIII</vt:lpstr>
      <vt:lpstr>dCache数据管理</vt:lpstr>
      <vt:lpstr>安全认证gPlazma</vt:lpstr>
      <vt:lpstr>信息发布BDII</vt:lpstr>
      <vt:lpstr>状态监控</vt:lpstr>
      <vt:lpstr>数据传输协议-Gridftp</vt:lpstr>
      <vt:lpstr>数据传输协议 dCap</vt:lpstr>
      <vt:lpstr>数据传输协议 webdav</vt:lpstr>
      <vt:lpstr>数据传输协议 SRM</vt:lpstr>
      <vt:lpstr>Compare With Lustre</vt:lpstr>
      <vt:lpstr>其它BES站点使用的Storage Element</vt:lpstr>
      <vt:lpstr>PowerPoint 演示文稿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飞菜脑机◆翔飞菜脑机◆翔</dc:creator>
  <cp:lastModifiedBy>飞菜脑机◆翔飞菜脑机◆翔</cp:lastModifiedBy>
  <cp:revision>44</cp:revision>
  <dcterms:created xsi:type="dcterms:W3CDTF">2013-07-04T01:36:16Z</dcterms:created>
  <dcterms:modified xsi:type="dcterms:W3CDTF">2013-07-05T01:51:34Z</dcterms:modified>
</cp:coreProperties>
</file>