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1" r:id="rId3"/>
    <p:sldId id="306" r:id="rId4"/>
    <p:sldId id="265" r:id="rId5"/>
    <p:sldId id="282" r:id="rId6"/>
    <p:sldId id="303" r:id="rId7"/>
    <p:sldId id="302" r:id="rId8"/>
    <p:sldId id="270" r:id="rId9"/>
    <p:sldId id="271" r:id="rId10"/>
    <p:sldId id="276" r:id="rId11"/>
    <p:sldId id="277" r:id="rId12"/>
    <p:sldId id="278" r:id="rId13"/>
    <p:sldId id="279" r:id="rId14"/>
    <p:sldId id="280" r:id="rId15"/>
    <p:sldId id="290" r:id="rId16"/>
    <p:sldId id="304" r:id="rId17"/>
    <p:sldId id="283" r:id="rId18"/>
    <p:sldId id="291" r:id="rId19"/>
    <p:sldId id="305" r:id="rId20"/>
    <p:sldId id="295" r:id="rId21"/>
    <p:sldId id="301" r:id="rId22"/>
    <p:sldId id="284" r:id="rId23"/>
    <p:sldId id="285" r:id="rId24"/>
    <p:sldId id="299" r:id="rId25"/>
    <p:sldId id="286" r:id="rId26"/>
    <p:sldId id="292" r:id="rId27"/>
    <p:sldId id="293" r:id="rId28"/>
    <p:sldId id="289" r:id="rId29"/>
    <p:sldId id="263" r:id="rId30"/>
    <p:sldId id="294"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91FB58-2756-4AC1-852F-D31F6BF75B29}" type="datetimeFigureOut">
              <a:rPr lang="zh-CN" altLang="en-US" smtClean="0"/>
              <a:pPr/>
              <a:t>2013/7/6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A5B52-4B3A-488B-B401-08D7C2D1519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69A5B52-4B3A-488B-B401-08D7C2D1519C}" type="slidenum">
              <a:rPr lang="zh-CN" altLang="en-US" smtClean="0"/>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4FF77308-E678-48BC-A95C-37D91DDA4008}" type="slidenum">
              <a:rPr lang="zh-CN" altLang="en-US" smtClean="0"/>
              <a:pPr/>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2013/7/6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osql-databas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mtClean="0"/>
              <a:t>NoSQL</a:t>
            </a:r>
            <a:r>
              <a:rPr lang="zh-CN" altLang="en-US" smtClean="0"/>
              <a:t>数据库研究</a:t>
            </a:r>
            <a:endParaRPr lang="zh-CN" altLang="en-US"/>
          </a:p>
        </p:txBody>
      </p:sp>
      <p:sp>
        <p:nvSpPr>
          <p:cNvPr id="3" name="副标题 2"/>
          <p:cNvSpPr>
            <a:spLocks noGrp="1"/>
          </p:cNvSpPr>
          <p:nvPr>
            <p:ph type="subTitle" idx="1"/>
          </p:nvPr>
        </p:nvSpPr>
        <p:spPr/>
        <p:txBody>
          <a:bodyPr/>
          <a:lstStyle/>
          <a:p>
            <a:pPr algn="l"/>
            <a:r>
              <a:rPr lang="en-US" altLang="zh-CN" smtClean="0"/>
              <a:t>				       </a:t>
            </a:r>
            <a:r>
              <a:rPr lang="zh-CN" altLang="en-US" sz="2400" smtClean="0"/>
              <a:t>邓子艳，张刚</a:t>
            </a:r>
            <a:r>
              <a:rPr lang="en-US" altLang="zh-CN" sz="2400" smtClean="0"/>
              <a:t>					          					          2013/07/06</a:t>
            </a:r>
            <a:endParaRPr lang="zh-CN" alt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NoSQL</a:t>
            </a:r>
            <a:r>
              <a:rPr lang="zh-CN" altLang="en-US" dirty="0" smtClean="0"/>
              <a:t>的整体架构</a:t>
            </a:r>
            <a:endParaRPr lang="zh-CN" altLang="en-US" dirty="0"/>
          </a:p>
        </p:txBody>
      </p:sp>
      <p:pic>
        <p:nvPicPr>
          <p:cNvPr id="4" name="内容占位符 3" descr="NoSQL Architecture.PNG"/>
          <p:cNvPicPr>
            <a:picLocks noGrp="1" noChangeAspect="1"/>
          </p:cNvPicPr>
          <p:nvPr>
            <p:ph idx="1"/>
          </p:nvPr>
        </p:nvPicPr>
        <p:blipFill>
          <a:blip r:embed="rId2" cstate="print"/>
          <a:stretch>
            <a:fillRect/>
          </a:stretch>
        </p:blipFill>
        <p:spPr>
          <a:xfrm>
            <a:off x="899592" y="1340768"/>
            <a:ext cx="7451782" cy="503782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571480"/>
            <a:ext cx="8229600" cy="917596"/>
          </a:xfrm>
        </p:spPr>
        <p:txBody>
          <a:bodyPr>
            <a:normAutofit fontScale="90000"/>
          </a:bodyPr>
          <a:lstStyle/>
          <a:p>
            <a:r>
              <a:rPr lang="zh-CN" altLang="en-US" dirty="0" smtClean="0"/>
              <a:t>接口层（</a:t>
            </a:r>
            <a:r>
              <a:rPr lang="en-US" altLang="zh-CN" dirty="0" smtClean="0"/>
              <a:t>Interfaces</a:t>
            </a:r>
            <a:r>
              <a:rPr lang="zh-CN" altLang="en-US" dirty="0" smtClean="0"/>
              <a:t>）</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smtClean="0"/>
              <a:t>为</a:t>
            </a:r>
            <a:r>
              <a:rPr lang="zh-CN" altLang="en-US" dirty="0" smtClean="0"/>
              <a:t>上层应用提供合适和方便的数据调用接口，而且提供的选择远多于传统的关系型数据库，主要有六大类接口：</a:t>
            </a:r>
            <a:endParaRPr lang="en-US" altLang="zh-CN" dirty="0" smtClean="0"/>
          </a:p>
          <a:p>
            <a:pPr lvl="1"/>
            <a:r>
              <a:rPr lang="zh-CN" altLang="en-US" dirty="0" smtClean="0"/>
              <a:t>其一是常见的 </a:t>
            </a:r>
            <a:r>
              <a:rPr lang="en-US" altLang="zh-CN" dirty="0" smtClean="0"/>
              <a:t>REST</a:t>
            </a:r>
            <a:r>
              <a:rPr lang="zh-CN" altLang="en-US" dirty="0" smtClean="0"/>
              <a:t>（</a:t>
            </a:r>
            <a:r>
              <a:rPr lang="en-US" altLang="zh-CN" dirty="0" smtClean="0"/>
              <a:t>Representational State Transfer</a:t>
            </a:r>
            <a:r>
              <a:rPr lang="zh-CN" altLang="en-US" dirty="0" smtClean="0"/>
              <a:t>），采用</a:t>
            </a:r>
            <a:r>
              <a:rPr lang="en-US" altLang="zh-CN" dirty="0" smtClean="0"/>
              <a:t>REST</a:t>
            </a:r>
            <a:r>
              <a:rPr lang="zh-CN" altLang="en-US" dirty="0" smtClean="0"/>
              <a:t>的产品有</a:t>
            </a:r>
            <a:r>
              <a:rPr lang="en-US" altLang="zh-CN" dirty="0" err="1" smtClean="0"/>
              <a:t>HBase</a:t>
            </a:r>
            <a:r>
              <a:rPr lang="zh-CN" altLang="en-US" dirty="0" smtClean="0"/>
              <a:t>和</a:t>
            </a:r>
            <a:r>
              <a:rPr lang="en-US" altLang="zh-CN" dirty="0" err="1" smtClean="0"/>
              <a:t>CouchDB</a:t>
            </a:r>
            <a:r>
              <a:rPr lang="zh-CN" altLang="en-US" dirty="0" smtClean="0"/>
              <a:t>等。</a:t>
            </a:r>
            <a:endParaRPr lang="en-US" altLang="zh-CN" dirty="0" smtClean="0"/>
          </a:p>
          <a:p>
            <a:pPr lvl="1"/>
            <a:r>
              <a:rPr lang="zh-CN" altLang="en-US" dirty="0" smtClean="0"/>
              <a:t>其二是源自</a:t>
            </a:r>
            <a:r>
              <a:rPr lang="en-US" altLang="zh-CN" dirty="0" err="1" smtClean="0"/>
              <a:t>Facebook</a:t>
            </a:r>
            <a:r>
              <a:rPr lang="zh-CN" altLang="en-US" dirty="0" smtClean="0"/>
              <a:t>的</a:t>
            </a:r>
            <a:r>
              <a:rPr lang="en-US" altLang="zh-CN" dirty="0" smtClean="0"/>
              <a:t>RPC</a:t>
            </a:r>
            <a:r>
              <a:rPr lang="zh-CN" altLang="en-US" dirty="0" smtClean="0"/>
              <a:t>协议</a:t>
            </a:r>
            <a:r>
              <a:rPr lang="en-US" altLang="zh-CN" dirty="0" smtClean="0"/>
              <a:t>Thrift</a:t>
            </a:r>
            <a:r>
              <a:rPr lang="zh-CN" altLang="en-US" dirty="0" smtClean="0"/>
              <a:t>，支持</a:t>
            </a:r>
            <a:r>
              <a:rPr lang="en-US" altLang="zh-CN" dirty="0" smtClean="0"/>
              <a:t>Thrift</a:t>
            </a:r>
            <a:r>
              <a:rPr lang="zh-CN" altLang="en-US" dirty="0" smtClean="0"/>
              <a:t>的产品 有</a:t>
            </a:r>
            <a:r>
              <a:rPr lang="en-US" altLang="zh-CN" dirty="0" err="1" smtClean="0"/>
              <a:t>HBase</a:t>
            </a:r>
            <a:r>
              <a:rPr lang="zh-CN" altLang="en-US" dirty="0" smtClean="0"/>
              <a:t>和</a:t>
            </a:r>
            <a:r>
              <a:rPr lang="en-US" altLang="zh-CN" dirty="0" smtClean="0"/>
              <a:t>Cassandra</a:t>
            </a:r>
            <a:r>
              <a:rPr lang="zh-CN" altLang="en-US" dirty="0" smtClean="0"/>
              <a:t>等。</a:t>
            </a:r>
            <a:endParaRPr lang="en-US" altLang="zh-CN" dirty="0" smtClean="0"/>
          </a:p>
          <a:p>
            <a:pPr lvl="1"/>
            <a:r>
              <a:rPr lang="zh-CN" altLang="en-US" dirty="0" smtClean="0"/>
              <a:t>其三是用于大规模数据处理的</a:t>
            </a:r>
            <a:r>
              <a:rPr lang="en-US" altLang="zh-CN" dirty="0" smtClean="0"/>
              <a:t>Map Reduce</a:t>
            </a:r>
            <a:r>
              <a:rPr lang="zh-CN" altLang="en-US" dirty="0" smtClean="0"/>
              <a:t>，其相关产品有</a:t>
            </a:r>
            <a:r>
              <a:rPr lang="en-US" altLang="zh-CN" dirty="0" err="1" smtClean="0"/>
              <a:t>HBase</a:t>
            </a:r>
            <a:r>
              <a:rPr lang="zh-CN" altLang="en-US" dirty="0" smtClean="0"/>
              <a:t>，</a:t>
            </a:r>
            <a:r>
              <a:rPr lang="en-US" altLang="zh-CN" dirty="0" err="1" smtClean="0"/>
              <a:t>CouchDB</a:t>
            </a:r>
            <a:r>
              <a:rPr lang="zh-CN" altLang="en-US" dirty="0" smtClean="0"/>
              <a:t>和</a:t>
            </a:r>
            <a:r>
              <a:rPr lang="en-US" altLang="zh-CN" dirty="0" err="1" smtClean="0"/>
              <a:t>MongoDB</a:t>
            </a:r>
            <a:r>
              <a:rPr lang="zh-CN" altLang="en-US" dirty="0" smtClean="0"/>
              <a:t>等。</a:t>
            </a:r>
            <a:endParaRPr lang="en-US" altLang="zh-CN" dirty="0" smtClean="0"/>
          </a:p>
          <a:p>
            <a:pPr lvl="1"/>
            <a:r>
              <a:rPr lang="zh-CN" altLang="en-US" dirty="0" smtClean="0"/>
              <a:t>其四是类似于</a:t>
            </a:r>
            <a:r>
              <a:rPr lang="en-US" altLang="zh-CN" dirty="0" err="1" smtClean="0"/>
              <a:t>Memcached</a:t>
            </a:r>
            <a:r>
              <a:rPr lang="zh-CN" altLang="en-US" dirty="0" smtClean="0"/>
              <a:t>的</a:t>
            </a:r>
            <a:r>
              <a:rPr lang="en-US" altLang="zh-CN" dirty="0" smtClean="0"/>
              <a:t>Get/Put</a:t>
            </a:r>
            <a:r>
              <a:rPr lang="zh-CN" altLang="en-US" dirty="0" smtClean="0"/>
              <a:t>方式，采用</a:t>
            </a:r>
            <a:r>
              <a:rPr lang="en-US" altLang="zh-CN" dirty="0" smtClean="0"/>
              <a:t>Get/Put</a:t>
            </a:r>
            <a:r>
              <a:rPr lang="zh-CN" altLang="en-US" dirty="0" smtClean="0"/>
              <a:t>的 产品有</a:t>
            </a:r>
            <a:r>
              <a:rPr lang="en-US" altLang="zh-CN" dirty="0" err="1" smtClean="0"/>
              <a:t>Voldemort</a:t>
            </a:r>
            <a:r>
              <a:rPr lang="zh-CN" altLang="en-US" dirty="0" smtClean="0"/>
              <a:t>等。</a:t>
            </a:r>
            <a:endParaRPr lang="en-US" altLang="zh-CN" dirty="0" smtClean="0"/>
          </a:p>
          <a:p>
            <a:pPr lvl="1"/>
            <a:r>
              <a:rPr lang="zh-CN" altLang="en-US" dirty="0" smtClean="0"/>
              <a:t>其五是提供语言特定（</a:t>
            </a:r>
            <a:r>
              <a:rPr lang="en-US" altLang="zh-CN" dirty="0" smtClean="0"/>
              <a:t>Language Specific</a:t>
            </a:r>
            <a:r>
              <a:rPr lang="zh-CN" altLang="en-US" dirty="0" smtClean="0"/>
              <a:t>）</a:t>
            </a:r>
            <a:r>
              <a:rPr lang="zh-CN" altLang="en-US" smtClean="0"/>
              <a:t>的</a:t>
            </a:r>
            <a:r>
              <a:rPr lang="en-US" altLang="zh-CN" smtClean="0"/>
              <a:t>API</a:t>
            </a:r>
            <a:r>
              <a:rPr lang="zh-CN" altLang="en-US" smtClean="0"/>
              <a:t>，例如</a:t>
            </a:r>
            <a:r>
              <a:rPr lang="en-US" altLang="zh-CN" smtClean="0"/>
              <a:t>MongoDB</a:t>
            </a:r>
            <a:r>
              <a:rPr lang="zh-CN" altLang="en-US" smtClean="0"/>
              <a:t>提供对多种语言的驱动</a:t>
            </a:r>
            <a:r>
              <a:rPr lang="en-US" altLang="zh-CN" smtClean="0"/>
              <a:t>Python</a:t>
            </a:r>
            <a:r>
              <a:rPr lang="zh-CN" altLang="en-US" smtClean="0"/>
              <a:t>，</a:t>
            </a:r>
            <a:r>
              <a:rPr lang="en-US" altLang="zh-CN" smtClean="0"/>
              <a:t>Java</a:t>
            </a:r>
            <a:r>
              <a:rPr lang="zh-CN" altLang="en-US" smtClean="0"/>
              <a:t>等，。</a:t>
            </a:r>
            <a:endParaRPr lang="en-US" altLang="zh-CN" dirty="0" smtClean="0"/>
          </a:p>
          <a:p>
            <a:pPr lvl="1"/>
            <a:r>
              <a:rPr lang="zh-CN" altLang="en-US" dirty="0" smtClean="0"/>
              <a:t>最后一个是提供</a:t>
            </a:r>
            <a:r>
              <a:rPr lang="en-US" altLang="zh-CN" dirty="0" smtClean="0"/>
              <a:t>SQL</a:t>
            </a:r>
            <a:r>
              <a:rPr lang="zh-CN" altLang="en-US" dirty="0" smtClean="0"/>
              <a:t>的子集，虽然“</a:t>
            </a:r>
            <a:r>
              <a:rPr lang="en-US" altLang="zh-CN" dirty="0" smtClean="0"/>
              <a:t>Join”</a:t>
            </a:r>
            <a:r>
              <a:rPr lang="zh-CN" altLang="en-US" dirty="0" smtClean="0"/>
              <a:t>在</a:t>
            </a:r>
            <a:r>
              <a:rPr lang="en-US" altLang="zh-CN" dirty="0" err="1" smtClean="0"/>
              <a:t>NoSQL</a:t>
            </a:r>
            <a:r>
              <a:rPr lang="zh-CN" altLang="en-US" dirty="0" smtClean="0"/>
              <a:t>属于禁忌，但 是提供一个</a:t>
            </a:r>
            <a:r>
              <a:rPr lang="en-US" altLang="zh-CN" dirty="0" smtClean="0"/>
              <a:t>SQL</a:t>
            </a:r>
            <a:r>
              <a:rPr lang="zh-CN" altLang="en-US" dirty="0" smtClean="0"/>
              <a:t>的基本子集来方便用户也是一个不错的想法。 </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数据逻辑模型层（</a:t>
            </a:r>
            <a:r>
              <a:rPr lang="en-US" altLang="zh-CN" dirty="0" smtClean="0"/>
              <a:t>Logical Data Model</a:t>
            </a:r>
            <a:r>
              <a:rPr lang="zh-CN" altLang="en-US" dirty="0" smtClean="0"/>
              <a:t>）</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这层的主要作用是描述数据的逻辑表现形式，而且与关系型数据库相比</a:t>
            </a:r>
            <a:r>
              <a:rPr lang="en-US" altLang="zh-CN" dirty="0" err="1" smtClean="0"/>
              <a:t>NoSQL</a:t>
            </a:r>
            <a:r>
              <a:rPr lang="zh-CN" altLang="en-US" dirty="0" smtClean="0"/>
              <a:t>在逻辑表现形式方面相当灵活，主要有四种形式：</a:t>
            </a:r>
            <a:endParaRPr lang="en-US" altLang="zh-CN" dirty="0" smtClean="0"/>
          </a:p>
          <a:p>
            <a:pPr lvl="1"/>
            <a:r>
              <a:rPr lang="zh-CN" altLang="en-US" b="1" i="1" dirty="0" smtClean="0">
                <a:solidFill>
                  <a:schemeClr val="accent1">
                    <a:lumMod val="75000"/>
                  </a:schemeClr>
                </a:solidFill>
              </a:rPr>
              <a:t>最普通的</a:t>
            </a:r>
            <a:r>
              <a:rPr lang="en-US" altLang="zh-CN" b="1" i="1" dirty="0" smtClean="0">
                <a:solidFill>
                  <a:schemeClr val="accent1">
                    <a:lumMod val="75000"/>
                  </a:schemeClr>
                </a:solidFill>
              </a:rPr>
              <a:t>Key- Value</a:t>
            </a:r>
            <a:r>
              <a:rPr lang="zh-CN" altLang="en-US" b="1" i="1" dirty="0" smtClean="0">
                <a:solidFill>
                  <a:schemeClr val="accent1">
                    <a:lumMod val="75000"/>
                  </a:schemeClr>
                </a:solidFill>
              </a:rPr>
              <a:t>形式</a:t>
            </a:r>
            <a:r>
              <a:rPr lang="zh-CN" altLang="en-US" dirty="0" smtClean="0"/>
              <a:t>，这种形式在表现形式是比较单一，但是在扩展方面很有优势，采用</a:t>
            </a:r>
            <a:r>
              <a:rPr lang="en-US" altLang="zh-CN" dirty="0" smtClean="0"/>
              <a:t>Key-Value</a:t>
            </a:r>
            <a:r>
              <a:rPr lang="zh-CN" altLang="en-US" dirty="0" smtClean="0"/>
              <a:t>形式产品的有</a:t>
            </a:r>
            <a:r>
              <a:rPr lang="en-US" altLang="zh-CN" dirty="0" err="1" smtClean="0"/>
              <a:t>Voldemort</a:t>
            </a:r>
            <a:r>
              <a:rPr lang="zh-CN" altLang="en-US" dirty="0" smtClean="0"/>
              <a:t>等。</a:t>
            </a:r>
            <a:endParaRPr lang="en-US" altLang="zh-CN" dirty="0" smtClean="0"/>
          </a:p>
          <a:p>
            <a:pPr lvl="1"/>
            <a:r>
              <a:rPr lang="zh-CN" altLang="en-US" sz="2900" b="1" i="1" dirty="0" smtClean="0">
                <a:solidFill>
                  <a:schemeClr val="accent1">
                    <a:lumMod val="75000"/>
                  </a:schemeClr>
                </a:solidFill>
              </a:rPr>
              <a:t>列式 （</a:t>
            </a:r>
            <a:r>
              <a:rPr lang="en-US" altLang="zh-CN" sz="2900" b="1" i="1" dirty="0" smtClean="0">
                <a:solidFill>
                  <a:schemeClr val="accent1">
                    <a:lumMod val="75000"/>
                  </a:schemeClr>
                </a:solidFill>
              </a:rPr>
              <a:t>Column Family</a:t>
            </a:r>
            <a:r>
              <a:rPr lang="zh-CN" altLang="en-US" sz="2900" b="1" i="1" dirty="0" smtClean="0">
                <a:solidFill>
                  <a:schemeClr val="accent1">
                    <a:lumMod val="75000"/>
                  </a:schemeClr>
                </a:solidFill>
              </a:rPr>
              <a:t>），</a:t>
            </a:r>
            <a:r>
              <a:rPr lang="zh-CN" altLang="en-US" dirty="0" smtClean="0"/>
              <a:t>这种形式与</a:t>
            </a:r>
            <a:r>
              <a:rPr lang="en-US" altLang="zh-CN" dirty="0" smtClean="0"/>
              <a:t>Key-Value</a:t>
            </a:r>
            <a:r>
              <a:rPr lang="zh-CN" altLang="en-US" dirty="0" smtClean="0"/>
              <a:t>相比其能支持更复杂的数据，但是在扩展方面稍逊一筹，其相关产品有</a:t>
            </a:r>
            <a:r>
              <a:rPr lang="en-US" altLang="zh-CN" dirty="0" err="1" smtClean="0"/>
              <a:t>BigTable</a:t>
            </a:r>
            <a:r>
              <a:rPr lang="zh-CN" altLang="en-US" dirty="0" smtClean="0"/>
              <a:t>，</a:t>
            </a:r>
            <a:r>
              <a:rPr lang="en-US" altLang="zh-CN" dirty="0" err="1" smtClean="0"/>
              <a:t>HBase</a:t>
            </a:r>
            <a:r>
              <a:rPr lang="zh-CN" altLang="en-US" dirty="0" smtClean="0"/>
              <a:t>和 </a:t>
            </a:r>
            <a:r>
              <a:rPr lang="en-US" altLang="zh-CN" dirty="0" err="1" smtClean="0"/>
              <a:t>Cassnadra</a:t>
            </a:r>
            <a:r>
              <a:rPr lang="zh-CN" altLang="en-US" dirty="0" smtClean="0"/>
              <a:t>等。</a:t>
            </a:r>
            <a:endParaRPr lang="en-US" altLang="zh-CN" dirty="0" smtClean="0"/>
          </a:p>
          <a:p>
            <a:pPr lvl="1"/>
            <a:r>
              <a:rPr lang="zh-CN" altLang="en-US" sz="2900" b="1" i="1" dirty="0" smtClean="0">
                <a:solidFill>
                  <a:schemeClr val="accent1">
                    <a:lumMod val="75000"/>
                  </a:schemeClr>
                </a:solidFill>
              </a:rPr>
              <a:t>文档（</a:t>
            </a:r>
            <a:r>
              <a:rPr lang="en-US" altLang="zh-CN" sz="2900" b="1" i="1" dirty="0" err="1" smtClean="0">
                <a:solidFill>
                  <a:schemeClr val="accent1">
                    <a:lumMod val="75000"/>
                  </a:schemeClr>
                </a:solidFill>
              </a:rPr>
              <a:t>Doucument</a:t>
            </a:r>
            <a:r>
              <a:rPr lang="zh-CN" altLang="en-US" sz="2900" b="1" i="1" dirty="0" smtClean="0">
                <a:solidFill>
                  <a:schemeClr val="accent1">
                    <a:lumMod val="75000"/>
                  </a:schemeClr>
                </a:solidFill>
              </a:rPr>
              <a:t>）形式</a:t>
            </a:r>
            <a:r>
              <a:rPr lang="zh-CN" altLang="en-US" dirty="0" smtClean="0"/>
              <a:t>，文档形式源自于著名协作软件</a:t>
            </a:r>
            <a:r>
              <a:rPr lang="en-US" altLang="zh-CN" dirty="0" smtClean="0"/>
              <a:t>Lotus Notes</a:t>
            </a:r>
            <a:r>
              <a:rPr lang="zh-CN" altLang="en-US" dirty="0" smtClean="0"/>
              <a:t>，并且本质上与</a:t>
            </a:r>
            <a:r>
              <a:rPr lang="en-US" altLang="zh-CN" dirty="0" smtClean="0"/>
              <a:t>Key-Value</a:t>
            </a:r>
            <a:r>
              <a:rPr lang="zh-CN" altLang="en-US" dirty="0" smtClean="0"/>
              <a:t>形式非常相似，主要区别在于是那个</a:t>
            </a:r>
            <a:r>
              <a:rPr lang="en-US" altLang="zh-CN" dirty="0" smtClean="0"/>
              <a:t>Value</a:t>
            </a:r>
            <a:r>
              <a:rPr lang="zh-CN" altLang="en-US" dirty="0" smtClean="0"/>
              <a:t>只能存储文档形式的数据，同时文档形式在对复杂数据的支持和扩展 这两方面表现都还可以，采用文档形式的</a:t>
            </a:r>
            <a:r>
              <a:rPr lang="zh-CN" altLang="en-US" smtClean="0"/>
              <a:t>产品有</a:t>
            </a:r>
            <a:r>
              <a:rPr lang="en-US" altLang="zh-CN" smtClean="0"/>
              <a:t>MongoDB</a:t>
            </a:r>
            <a:r>
              <a:rPr lang="zh-CN" altLang="en-US" smtClean="0"/>
              <a:t>和</a:t>
            </a:r>
            <a:r>
              <a:rPr lang="en-US" altLang="zh-CN" smtClean="0"/>
              <a:t>CouchDB</a:t>
            </a:r>
            <a:r>
              <a:rPr lang="zh-CN" altLang="en-US" smtClean="0"/>
              <a:t>等</a:t>
            </a:r>
            <a:r>
              <a:rPr lang="zh-CN" altLang="en-US" dirty="0" smtClean="0"/>
              <a:t>。</a:t>
            </a:r>
            <a:endParaRPr lang="en-US" altLang="zh-CN" dirty="0" smtClean="0"/>
          </a:p>
          <a:p>
            <a:pPr lvl="1"/>
            <a:r>
              <a:rPr lang="zh-CN" altLang="en-US" sz="2900" b="1" i="1" dirty="0" smtClean="0">
                <a:solidFill>
                  <a:schemeClr val="accent1">
                    <a:lumMod val="75000"/>
                  </a:schemeClr>
                </a:solidFill>
              </a:rPr>
              <a:t>图（</a:t>
            </a:r>
            <a:r>
              <a:rPr lang="en-US" altLang="zh-CN" sz="2900" b="1" i="1" dirty="0" smtClean="0">
                <a:solidFill>
                  <a:schemeClr val="accent1">
                    <a:lumMod val="75000"/>
                  </a:schemeClr>
                </a:solidFill>
              </a:rPr>
              <a:t>Graph</a:t>
            </a:r>
            <a:r>
              <a:rPr lang="zh-CN" altLang="en-US" sz="2900" b="1" i="1" dirty="0" smtClean="0">
                <a:solidFill>
                  <a:schemeClr val="accent1">
                    <a:lumMod val="75000"/>
                  </a:schemeClr>
                </a:solidFill>
              </a:rPr>
              <a:t>）式</a:t>
            </a:r>
            <a:r>
              <a:rPr lang="zh-CN" altLang="en-US" dirty="0" smtClean="0"/>
              <a:t>，图式的使用场景不是很广，主要是为基于图数据结构的数据</a:t>
            </a:r>
            <a:r>
              <a:rPr lang="zh-CN" altLang="en-US" smtClean="0"/>
              <a:t>“度身定做”的。</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85728"/>
            <a:ext cx="8258204" cy="1143000"/>
          </a:xfrm>
        </p:spPr>
        <p:txBody>
          <a:bodyPr>
            <a:normAutofit/>
          </a:bodyPr>
          <a:lstStyle/>
          <a:p>
            <a:r>
              <a:rPr lang="zh-CN" altLang="en-US" sz="3800" dirty="0" smtClean="0"/>
              <a:t>数据分布层（</a:t>
            </a:r>
            <a:r>
              <a:rPr lang="en-US" altLang="zh-CN" sz="3800" dirty="0" smtClean="0"/>
              <a:t>Data Distribution Model</a:t>
            </a:r>
            <a:r>
              <a:rPr lang="zh-CN" altLang="en-US" sz="3800" dirty="0" smtClean="0"/>
              <a:t>）</a:t>
            </a:r>
            <a:endParaRPr lang="zh-CN" altLang="en-US" sz="3800" dirty="0"/>
          </a:p>
        </p:txBody>
      </p:sp>
      <p:sp>
        <p:nvSpPr>
          <p:cNvPr id="3" name="内容占位符 2"/>
          <p:cNvSpPr>
            <a:spLocks noGrp="1"/>
          </p:cNvSpPr>
          <p:nvPr>
            <p:ph idx="1"/>
          </p:nvPr>
        </p:nvSpPr>
        <p:spPr/>
        <p:txBody>
          <a:bodyPr>
            <a:normAutofit lnSpcReduction="10000"/>
          </a:bodyPr>
          <a:lstStyle/>
          <a:p>
            <a:r>
              <a:rPr lang="zh-CN" altLang="en-US" smtClean="0"/>
              <a:t>定义</a:t>
            </a:r>
            <a:r>
              <a:rPr lang="zh-CN" altLang="en-US" dirty="0" smtClean="0"/>
              <a:t>了数据是如何分布的，和关系型数据库不同的是</a:t>
            </a:r>
            <a:r>
              <a:rPr lang="en-US" altLang="zh-CN" dirty="0" err="1" smtClean="0"/>
              <a:t>NoSQL</a:t>
            </a:r>
            <a:r>
              <a:rPr lang="zh-CN" altLang="en-US" dirty="0" smtClean="0"/>
              <a:t>数据库可选择的机制比较多，主要有三种：</a:t>
            </a:r>
            <a:endParaRPr lang="en-US" altLang="zh-CN" dirty="0" smtClean="0"/>
          </a:p>
          <a:p>
            <a:pPr lvl="1"/>
            <a:r>
              <a:rPr lang="zh-CN" altLang="en-US" dirty="0" smtClean="0"/>
              <a:t>其一是用于水平扩展的</a:t>
            </a:r>
            <a:r>
              <a:rPr lang="en-US" altLang="zh-CN" dirty="0" smtClean="0"/>
              <a:t>CAP</a:t>
            </a:r>
            <a:r>
              <a:rPr lang="zh-CN" altLang="en-US" dirty="0" smtClean="0"/>
              <a:t>机制，支 持</a:t>
            </a:r>
            <a:r>
              <a:rPr lang="en-US" altLang="zh-CN" dirty="0" smtClean="0"/>
              <a:t>CAP</a:t>
            </a:r>
            <a:r>
              <a:rPr lang="zh-CN" altLang="en-US" dirty="0" smtClean="0"/>
              <a:t>的产品有</a:t>
            </a:r>
            <a:r>
              <a:rPr lang="en-US" altLang="zh-CN" dirty="0" err="1" smtClean="0"/>
              <a:t>HBase</a:t>
            </a:r>
            <a:r>
              <a:rPr lang="zh-CN" altLang="en-US" dirty="0" smtClean="0"/>
              <a:t>，</a:t>
            </a:r>
            <a:r>
              <a:rPr lang="en-US" altLang="zh-CN" dirty="0" err="1" smtClean="0"/>
              <a:t>MongoDB</a:t>
            </a:r>
            <a:r>
              <a:rPr lang="zh-CN" altLang="en-US" dirty="0" smtClean="0"/>
              <a:t>和</a:t>
            </a:r>
            <a:r>
              <a:rPr lang="en-US" altLang="zh-CN" dirty="0" smtClean="0"/>
              <a:t>Cassandra</a:t>
            </a:r>
            <a:r>
              <a:rPr lang="zh-CN" altLang="en-US" dirty="0" smtClean="0"/>
              <a:t>等。</a:t>
            </a:r>
            <a:endParaRPr lang="en-US" altLang="zh-CN" dirty="0" smtClean="0"/>
          </a:p>
          <a:p>
            <a:pPr lvl="1"/>
            <a:r>
              <a:rPr lang="zh-CN" altLang="en-US" dirty="0" smtClean="0"/>
              <a:t>其二是对多数据中心的支持，通过这个机制能够保证横跨多数据中心的</a:t>
            </a:r>
            <a:r>
              <a:rPr lang="en-US" altLang="zh-CN" dirty="0" err="1" smtClean="0"/>
              <a:t>NoSQL</a:t>
            </a:r>
            <a:r>
              <a:rPr lang="zh-CN" altLang="en-US" dirty="0" smtClean="0"/>
              <a:t>数据库 能非常平稳地运行，相关的产品有</a:t>
            </a:r>
            <a:r>
              <a:rPr lang="en-US" altLang="zh-CN" dirty="0" smtClean="0"/>
              <a:t>Cassandra</a:t>
            </a:r>
            <a:r>
              <a:rPr lang="zh-CN" altLang="en-US" dirty="0" smtClean="0"/>
              <a:t>等。</a:t>
            </a:r>
            <a:endParaRPr lang="en-US" altLang="zh-CN" dirty="0" smtClean="0"/>
          </a:p>
          <a:p>
            <a:pPr lvl="1"/>
            <a:r>
              <a:rPr lang="zh-CN" altLang="en-US" dirty="0" smtClean="0"/>
              <a:t>其三是支持动态部署，也就是能在一个生产集群中能动态并且平滑地添加或者删去一个节点</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数据持久层（</a:t>
            </a:r>
            <a:r>
              <a:rPr lang="en-US" altLang="zh-CN" sz="4000" dirty="0" smtClean="0"/>
              <a:t>Data Persistence</a:t>
            </a:r>
            <a:r>
              <a:rPr lang="zh-CN" altLang="en-US" sz="4000" dirty="0" smtClean="0"/>
              <a:t>）</a:t>
            </a:r>
            <a:endParaRPr lang="zh-CN" altLang="en-US" sz="4000" dirty="0"/>
          </a:p>
        </p:txBody>
      </p:sp>
      <p:sp>
        <p:nvSpPr>
          <p:cNvPr id="3" name="内容占位符 2"/>
          <p:cNvSpPr>
            <a:spLocks noGrp="1"/>
          </p:cNvSpPr>
          <p:nvPr>
            <p:ph idx="1"/>
          </p:nvPr>
        </p:nvSpPr>
        <p:spPr/>
        <p:txBody>
          <a:bodyPr>
            <a:normAutofit fontScale="92500" lnSpcReduction="10000"/>
          </a:bodyPr>
          <a:lstStyle/>
          <a:p>
            <a:r>
              <a:rPr lang="zh-CN" altLang="en-US" smtClean="0"/>
              <a:t>定义</a:t>
            </a:r>
            <a:r>
              <a:rPr lang="zh-CN" altLang="en-US" dirty="0" smtClean="0"/>
              <a:t>了数据的存储形式，主要有四种形式：</a:t>
            </a:r>
            <a:endParaRPr lang="en-US" altLang="zh-CN" dirty="0" smtClean="0"/>
          </a:p>
          <a:p>
            <a:pPr lvl="1"/>
            <a:r>
              <a:rPr lang="zh-CN" altLang="en-US" dirty="0" smtClean="0"/>
              <a:t>基于内存形式，这种形式速度最快，但是存在丢失数据的可能性，采 用内存的有</a:t>
            </a:r>
            <a:r>
              <a:rPr lang="en-US" altLang="zh-CN" dirty="0" err="1" smtClean="0"/>
              <a:t>Redis</a:t>
            </a:r>
            <a:r>
              <a:rPr lang="zh-CN" altLang="en-US" dirty="0" smtClean="0"/>
              <a:t>等。</a:t>
            </a:r>
            <a:endParaRPr lang="en-US" altLang="zh-CN" dirty="0" smtClean="0"/>
          </a:p>
          <a:p>
            <a:pPr lvl="1"/>
            <a:r>
              <a:rPr lang="zh-CN" altLang="en-US" dirty="0" smtClean="0"/>
              <a:t>基于硬盘形式，这种形式，在数据耐久性方面表现不错，但是在速度方面远不如基于</a:t>
            </a:r>
            <a:r>
              <a:rPr lang="zh-CN" altLang="en-US" smtClean="0"/>
              <a:t>内存的</a:t>
            </a:r>
            <a:endParaRPr lang="en-US" altLang="zh-CN" dirty="0" smtClean="0"/>
          </a:p>
          <a:p>
            <a:pPr lvl="1"/>
            <a:r>
              <a:rPr lang="zh-CN" altLang="en-US" dirty="0" smtClean="0"/>
              <a:t>基于 内存和硬盘的形式，因为这种形式主要结合前面两者的优点，所以其在速度上表现不错，同时数据也不会丢失，而且常被认为是最合适的方案，采用这种形式的</a:t>
            </a:r>
            <a:r>
              <a:rPr lang="zh-CN" altLang="en-US" smtClean="0"/>
              <a:t>产品 有</a:t>
            </a:r>
            <a:r>
              <a:rPr lang="en-US" altLang="zh-CN" smtClean="0"/>
              <a:t>Cassandra</a:t>
            </a:r>
            <a:r>
              <a:rPr lang="zh-CN" altLang="en-US" smtClean="0"/>
              <a:t>和</a:t>
            </a:r>
            <a:r>
              <a:rPr lang="en-US" altLang="zh-CN" smtClean="0"/>
              <a:t>MongoDB</a:t>
            </a:r>
            <a:r>
              <a:rPr lang="zh-CN" altLang="en-US" smtClean="0"/>
              <a:t>等</a:t>
            </a:r>
            <a:r>
              <a:rPr lang="zh-CN" altLang="en-US" dirty="0" smtClean="0"/>
              <a:t>。</a:t>
            </a:r>
            <a:endParaRPr lang="en-US" altLang="zh-CN" dirty="0" smtClean="0"/>
          </a:p>
          <a:p>
            <a:pPr lvl="1"/>
            <a:r>
              <a:rPr lang="zh-CN" altLang="en-US" dirty="0" smtClean="0"/>
              <a:t>定制可插拔（</a:t>
            </a:r>
            <a:r>
              <a:rPr lang="en-US" altLang="zh-CN" dirty="0" smtClean="0"/>
              <a:t>Custom Pluggable</a:t>
            </a:r>
            <a:r>
              <a:rPr lang="zh-CN" altLang="en-US" dirty="0" smtClean="0"/>
              <a:t>）形式，这种形式以灵活著称</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2"/>
          <p:cNvPicPr>
            <a:picLocks noChangeAspect="1" noChangeArrowheads="1"/>
          </p:cNvPicPr>
          <p:nvPr/>
        </p:nvPicPr>
        <p:blipFill>
          <a:blip r:embed="rId2"/>
          <a:srcRect/>
          <a:stretch>
            <a:fillRect/>
          </a:stretch>
        </p:blipFill>
        <p:spPr bwMode="auto">
          <a:xfrm>
            <a:off x="428596" y="1571612"/>
            <a:ext cx="8165406" cy="4607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endParaRPr lang="en-US" altLang="zh-CN" smtClean="0"/>
          </a:p>
          <a:p>
            <a:pPr>
              <a:buNone/>
            </a:pPr>
            <a:endParaRPr lang="en-US" altLang="zh-CN" smtClean="0"/>
          </a:p>
          <a:p>
            <a:pPr>
              <a:buNone/>
            </a:pPr>
            <a:endParaRPr lang="en-US" altLang="zh-CN" smtClean="0"/>
          </a:p>
          <a:p>
            <a:pPr>
              <a:buNone/>
            </a:pPr>
            <a:r>
              <a:rPr lang="en-US" altLang="zh-CN" smtClean="0"/>
              <a:t>        </a:t>
            </a:r>
            <a:r>
              <a:rPr lang="zh-CN" altLang="en-US" smtClean="0"/>
              <a:t>在</a:t>
            </a:r>
            <a:r>
              <a:rPr lang="en-US" altLang="zh-CN" smtClean="0"/>
              <a:t>DIRAC  Accounting System</a:t>
            </a:r>
            <a:r>
              <a:rPr lang="zh-CN" altLang="en-US" smtClean="0"/>
              <a:t>的应用研究</a:t>
            </a:r>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3800"/>
          </a:p>
        </p:txBody>
      </p:sp>
      <p:sp>
        <p:nvSpPr>
          <p:cNvPr id="3" name="内容占位符 2"/>
          <p:cNvSpPr>
            <a:spLocks noGrp="1"/>
          </p:cNvSpPr>
          <p:nvPr>
            <p:ph idx="1"/>
          </p:nvPr>
        </p:nvSpPr>
        <p:spPr/>
        <p:txBody>
          <a:bodyPr>
            <a:normAutofit lnSpcReduction="10000"/>
          </a:bodyPr>
          <a:lstStyle/>
          <a:p>
            <a:pPr marL="342900" lvl="1" indent="-342900">
              <a:buFont typeface="Arial" pitchFamily="34" charset="0"/>
              <a:buChar char="•"/>
            </a:pPr>
            <a:r>
              <a:rPr lang="en-US" altLang="zh-CN" smtClean="0">
                <a:ea typeface="宋体" charset="-122"/>
              </a:rPr>
              <a:t>DIRAC</a:t>
            </a:r>
            <a:r>
              <a:rPr lang="zh-CN" altLang="en-US" smtClean="0">
                <a:ea typeface="宋体" charset="-122"/>
              </a:rPr>
              <a:t>是由</a:t>
            </a:r>
            <a:r>
              <a:rPr lang="en-US" smtClean="0"/>
              <a:t>LHCb</a:t>
            </a:r>
            <a:r>
              <a:rPr lang="zh-CN" altLang="en-US" smtClean="0"/>
              <a:t>开发的管理网格计算的软件架构</a:t>
            </a:r>
            <a:endParaRPr lang="en-US" altLang="zh-CN" smtClean="0"/>
          </a:p>
          <a:p>
            <a:pPr marL="342900" lvl="1" indent="-342900">
              <a:buFont typeface="Arial" pitchFamily="34" charset="0"/>
              <a:buChar char="•"/>
            </a:pPr>
            <a:r>
              <a:rPr lang="en-US" smtClean="0"/>
              <a:t>DIRAC Accounting System </a:t>
            </a:r>
          </a:p>
          <a:p>
            <a:pPr lvl="1"/>
            <a:r>
              <a:rPr lang="zh-CN" altLang="en-US" smtClean="0"/>
              <a:t>是</a:t>
            </a:r>
            <a:r>
              <a:rPr lang="en-US" smtClean="0"/>
              <a:t>DIRAC</a:t>
            </a:r>
            <a:r>
              <a:rPr lang="zh-CN" altLang="en-US" smtClean="0"/>
              <a:t>的记账系统，它收集并保存在网格上运行的作业的一些信息，包括作业种类、站点名称、用户</a:t>
            </a:r>
            <a:r>
              <a:rPr lang="en-US" smtClean="0"/>
              <a:t>ID</a:t>
            </a:r>
            <a:r>
              <a:rPr lang="zh-CN" altLang="en-US" smtClean="0"/>
              <a:t>、占用</a:t>
            </a:r>
            <a:r>
              <a:rPr lang="en-US" smtClean="0"/>
              <a:t>CPU</a:t>
            </a:r>
            <a:r>
              <a:rPr lang="zh-CN" altLang="en-US" smtClean="0"/>
              <a:t>时间等等。通过对这些信息的分析以达到全面掌握网格资源的使用情况的目的。</a:t>
            </a:r>
            <a:endParaRPr lang="en-US" altLang="zh-CN" smtClean="0"/>
          </a:p>
          <a:p>
            <a:pPr lvl="1"/>
            <a:r>
              <a:rPr lang="zh-CN" altLang="en-US" smtClean="0"/>
              <a:t>底层数据库为</a:t>
            </a:r>
            <a:r>
              <a:rPr lang="en-US" altLang="zh-CN" smtClean="0"/>
              <a:t>MySQL</a:t>
            </a:r>
          </a:p>
          <a:p>
            <a:pPr lvl="1"/>
            <a:r>
              <a:rPr lang="zh-CN" altLang="en-US" smtClean="0"/>
              <a:t>研究使用</a:t>
            </a:r>
            <a:r>
              <a:rPr lang="en-US" altLang="zh-CN" smtClean="0"/>
              <a:t>NoSQL</a:t>
            </a:r>
            <a:r>
              <a:rPr lang="zh-CN" altLang="en-US" smtClean="0"/>
              <a:t>（</a:t>
            </a:r>
            <a:r>
              <a:rPr lang="en-US" altLang="zh-CN" smtClean="0"/>
              <a:t>MongoDB</a:t>
            </a:r>
            <a:r>
              <a:rPr lang="zh-CN" altLang="en-US" smtClean="0"/>
              <a:t>）的替换方案以应对未来的大数据量。</a:t>
            </a:r>
            <a:endParaRPr lang="en-US" altLang="zh-CN" smtClean="0"/>
          </a:p>
          <a:p>
            <a:pPr lvl="1"/>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smtClean="0"/>
              <a:t>MongoDB--</a:t>
            </a:r>
            <a:r>
              <a:rPr lang="zh-CN" altLang="en-US" smtClean="0"/>
              <a:t>生于云端的数据库</a:t>
            </a:r>
            <a:endParaRPr lang="en-US" altLang="zh-CN" smtClean="0"/>
          </a:p>
          <a:p>
            <a:pPr lvl="1"/>
            <a:r>
              <a:rPr lang="en-US" altLang="zh-CN" smtClean="0"/>
              <a:t>Mongo(from </a:t>
            </a:r>
            <a:r>
              <a:rPr lang="en-US" smtClean="0"/>
              <a:t>hu</a:t>
            </a:r>
            <a:r>
              <a:rPr lang="en-US" b="1" u="sng" smtClean="0"/>
              <a:t>mongo</a:t>
            </a:r>
            <a:r>
              <a:rPr lang="en-US" smtClean="0"/>
              <a:t>us)</a:t>
            </a:r>
            <a:r>
              <a:rPr lang="zh-CN" altLang="en-US" smtClean="0"/>
              <a:t>是一个开源面向文档数据库。</a:t>
            </a:r>
            <a:endParaRPr lang="en-US" altLang="zh-CN" smtClean="0"/>
          </a:p>
          <a:p>
            <a:pPr lvl="1"/>
            <a:r>
              <a:rPr lang="zh-CN" altLang="en-US" smtClean="0"/>
              <a:t>设计目标及特点：</a:t>
            </a:r>
            <a:endParaRPr lang="en-US" altLang="zh-CN" smtClean="0"/>
          </a:p>
          <a:p>
            <a:pPr lvl="2"/>
            <a:r>
              <a:rPr lang="zh-CN" altLang="en-US" smtClean="0"/>
              <a:t>高扩展性，可以在多台机器之间优雅伸缩。</a:t>
            </a:r>
            <a:endParaRPr lang="en-US" altLang="zh-CN" smtClean="0"/>
          </a:p>
          <a:p>
            <a:pPr lvl="2"/>
            <a:r>
              <a:rPr lang="zh-CN" altLang="en-US" smtClean="0"/>
              <a:t>高并发的读写吞吐量。</a:t>
            </a:r>
            <a:endParaRPr lang="en-US" altLang="zh-CN" smtClean="0"/>
          </a:p>
          <a:p>
            <a:pPr lvl="2"/>
            <a:r>
              <a:rPr lang="zh-CN" altLang="en-US" smtClean="0"/>
              <a:t>高可用性，自动故障转移。</a:t>
            </a:r>
            <a:endParaRPr lang="en-US" altLang="zh-CN" smtClean="0"/>
          </a:p>
          <a:p>
            <a:pPr lvl="2"/>
            <a:r>
              <a:rPr lang="en-US" altLang="zh-CN" smtClean="0"/>
              <a:t>JSON</a:t>
            </a:r>
            <a:r>
              <a:rPr lang="zh-CN" altLang="en-US" smtClean="0"/>
              <a:t>存储格式提高读写效率。</a:t>
            </a:r>
            <a:endParaRPr lang="en-US" altLang="zh-CN" smtClean="0"/>
          </a:p>
          <a:p>
            <a:pPr lvl="2"/>
            <a:r>
              <a:rPr lang="zh-CN" altLang="en-US" smtClean="0"/>
              <a:t>全索引支持。</a:t>
            </a:r>
            <a:endParaRPr lang="en-US" altLang="zh-CN" smtClean="0"/>
          </a:p>
          <a:p>
            <a:pPr lvl="2"/>
            <a:r>
              <a:rPr lang="zh-CN" altLang="en-US" smtClean="0"/>
              <a:t>内建</a:t>
            </a:r>
            <a:r>
              <a:rPr lang="en-US" altLang="zh-CN" smtClean="0"/>
              <a:t>Map/Reduce</a:t>
            </a:r>
            <a:r>
              <a:rPr lang="zh-CN" altLang="en-US" smtClean="0"/>
              <a:t>支持。</a:t>
            </a:r>
            <a:endParaRPr lang="en-US" altLang="zh-CN" smtClean="0"/>
          </a:p>
          <a:p>
            <a:pPr lvl="2"/>
            <a:r>
              <a:rPr lang="zh-CN" altLang="en-US" smtClean="0"/>
              <a:t>内存映射引擎。</a:t>
            </a:r>
            <a:endParaRPr lang="en-US" altLang="zh-CN" smtClean="0"/>
          </a:p>
          <a:p>
            <a:pPr>
              <a:buNone/>
            </a:pPr>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mtClean="0"/>
              <a:t>MongoDB </a:t>
            </a:r>
            <a:r>
              <a:rPr lang="zh-CN" altLang="en-US" smtClean="0"/>
              <a:t>优势</a:t>
            </a:r>
            <a:endParaRPr lang="en-US" altLang="zh-CN" smtClean="0"/>
          </a:p>
          <a:p>
            <a:pPr lvl="1"/>
            <a:r>
              <a:rPr lang="zh-CN" altLang="en-US" smtClean="0"/>
              <a:t>对比</a:t>
            </a:r>
            <a:r>
              <a:rPr lang="en-US" altLang="zh-CN" smtClean="0"/>
              <a:t>RDBMS</a:t>
            </a:r>
          </a:p>
          <a:p>
            <a:pPr lvl="2"/>
            <a:r>
              <a:rPr lang="zh-CN" altLang="en-US" smtClean="0"/>
              <a:t>有着其他</a:t>
            </a:r>
            <a:r>
              <a:rPr lang="en-US" altLang="zh-CN" smtClean="0"/>
              <a:t>NoSQLs</a:t>
            </a:r>
            <a:r>
              <a:rPr lang="zh-CN" altLang="en-US" smtClean="0"/>
              <a:t>的优势</a:t>
            </a:r>
            <a:endParaRPr lang="en-US" altLang="zh-CN" smtClean="0"/>
          </a:p>
          <a:p>
            <a:pPr lvl="1"/>
            <a:r>
              <a:rPr lang="zh-CN" altLang="en-US" smtClean="0"/>
              <a:t>对比其他</a:t>
            </a:r>
            <a:r>
              <a:rPr lang="en-US" altLang="zh-CN" smtClean="0"/>
              <a:t>NoSQLs</a:t>
            </a:r>
          </a:p>
          <a:p>
            <a:pPr lvl="2"/>
            <a:r>
              <a:rPr lang="zh-CN" altLang="en-US" smtClean="0"/>
              <a:t>最像</a:t>
            </a:r>
            <a:r>
              <a:rPr lang="en-US" altLang="zh-CN" smtClean="0"/>
              <a:t>RDBMS</a:t>
            </a:r>
            <a:r>
              <a:rPr lang="zh-CN" altLang="en-US" smtClean="0"/>
              <a:t>的</a:t>
            </a:r>
            <a:r>
              <a:rPr lang="en-US" altLang="zh-CN" smtClean="0"/>
              <a:t>NoSQL</a:t>
            </a:r>
          </a:p>
          <a:p>
            <a:pPr lvl="2"/>
            <a:r>
              <a:rPr lang="zh-CN" altLang="en-US" smtClean="0"/>
              <a:t>有功能完善的查询语言</a:t>
            </a:r>
            <a:endParaRPr lang="en-US" altLang="zh-CN" smtClean="0"/>
          </a:p>
          <a:p>
            <a:pPr lvl="2"/>
            <a:r>
              <a:rPr lang="zh-CN" altLang="en-US" smtClean="0"/>
              <a:t>发展成熟</a:t>
            </a:r>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产生背景</a:t>
            </a:r>
            <a:endParaRPr lang="zh-CN" altLang="en-US"/>
          </a:p>
        </p:txBody>
      </p:sp>
      <p:sp>
        <p:nvSpPr>
          <p:cNvPr id="3" name="内容占位符 2"/>
          <p:cNvSpPr>
            <a:spLocks noGrp="1"/>
          </p:cNvSpPr>
          <p:nvPr>
            <p:ph idx="1"/>
          </p:nvPr>
        </p:nvSpPr>
        <p:spPr/>
        <p:txBody>
          <a:bodyPr/>
          <a:lstStyle/>
          <a:p>
            <a:r>
              <a:rPr lang="zh-CN" altLang="en-US" smtClean="0"/>
              <a:t>传统数据库面临的挑战及应对策略</a:t>
            </a:r>
            <a:endParaRPr lang="en-US" altLang="zh-CN" smtClean="0"/>
          </a:p>
          <a:p>
            <a:pPr lvl="1"/>
            <a:r>
              <a:rPr lang="zh-CN" altLang="en-US" sz="2400" smtClean="0"/>
              <a:t>大数据量：垂直扩展，水平扩展</a:t>
            </a:r>
            <a:endParaRPr lang="en-US" altLang="zh-CN" sz="2400" smtClean="0"/>
          </a:p>
          <a:p>
            <a:pPr lvl="1"/>
            <a:r>
              <a:rPr lang="zh-CN" altLang="en-US" sz="2400" smtClean="0"/>
              <a:t>结构单一：数据越来越多样化</a:t>
            </a:r>
            <a:endParaRPr lang="en-US" altLang="zh-CN" sz="2400" smtClean="0"/>
          </a:p>
          <a:p>
            <a:endParaRPr lang="en-US" altLang="zh-CN" smtClean="0"/>
          </a:p>
          <a:p>
            <a:endParaRPr lang="en-US" altLang="zh-CN" smtClean="0"/>
          </a:p>
          <a:p>
            <a:endParaRPr lang="en-US" altLang="zh-CN" smtClean="0"/>
          </a:p>
          <a:p>
            <a:endParaRPr lang="zh-CN" altLang="en-US" smtClean="0"/>
          </a:p>
          <a:p>
            <a:endParaRPr lang="zh-CN" altLang="en-US"/>
          </a:p>
        </p:txBody>
      </p:sp>
      <p:pic>
        <p:nvPicPr>
          <p:cNvPr id="2051" name="Picture 3"/>
          <p:cNvPicPr>
            <a:picLocks noChangeAspect="1" noChangeArrowheads="1"/>
          </p:cNvPicPr>
          <p:nvPr/>
        </p:nvPicPr>
        <p:blipFill>
          <a:blip r:embed="rId3"/>
          <a:srcRect/>
          <a:stretch>
            <a:fillRect/>
          </a:stretch>
        </p:blipFill>
        <p:spPr bwMode="auto">
          <a:xfrm>
            <a:off x="714348" y="3500438"/>
            <a:ext cx="3291994" cy="2000264"/>
          </a:xfrm>
          <a:prstGeom prst="rect">
            <a:avLst/>
          </a:prstGeom>
          <a:noFill/>
          <a:ln w="9525">
            <a:noFill/>
            <a:miter lim="800000"/>
            <a:headEnd/>
            <a:tailEnd/>
          </a:ln>
          <a:effectLst/>
        </p:spPr>
      </p:pic>
      <p:pic>
        <p:nvPicPr>
          <p:cNvPr id="6" name="Picture 3"/>
          <p:cNvPicPr>
            <a:picLocks noChangeAspect="1" noChangeArrowheads="1"/>
          </p:cNvPicPr>
          <p:nvPr/>
        </p:nvPicPr>
        <p:blipFill>
          <a:blip r:embed="rId4"/>
          <a:srcRect/>
          <a:stretch>
            <a:fillRect/>
          </a:stretch>
        </p:blipFill>
        <p:spPr bwMode="auto">
          <a:xfrm>
            <a:off x="4643438" y="3500438"/>
            <a:ext cx="4018389" cy="1928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mtClean="0"/>
              <a:t>Datasize</a:t>
            </a:r>
          </a:p>
          <a:p>
            <a:pPr lvl="1"/>
            <a:r>
              <a:rPr lang="en-US" altLang="zh-CN" smtClean="0"/>
              <a:t>MySQL</a:t>
            </a:r>
            <a:r>
              <a:rPr lang="zh-CN" altLang="en-US" smtClean="0"/>
              <a:t>：</a:t>
            </a:r>
            <a:r>
              <a:rPr lang="en-US" altLang="zh-CN" smtClean="0"/>
              <a:t>5.6GB</a:t>
            </a:r>
          </a:p>
          <a:p>
            <a:pPr lvl="1"/>
            <a:r>
              <a:rPr lang="en-US" altLang="zh-CN" smtClean="0"/>
              <a:t>MongoDB</a:t>
            </a:r>
            <a:r>
              <a:rPr lang="zh-CN" altLang="en-US" smtClean="0"/>
              <a:t>：</a:t>
            </a:r>
            <a:r>
              <a:rPr lang="en-US" altLang="zh-CN" smtClean="0"/>
              <a:t>14GB</a:t>
            </a:r>
          </a:p>
          <a:p>
            <a:endParaRPr lang="zh-CN" altLang="en-US"/>
          </a:p>
        </p:txBody>
      </p:sp>
      <p:pic>
        <p:nvPicPr>
          <p:cNvPr id="7" name="内容占位符 3" descr="db-stat-sing.png"/>
          <p:cNvPicPr>
            <a:picLocks noChangeAspect="1"/>
          </p:cNvPicPr>
          <p:nvPr/>
        </p:nvPicPr>
        <p:blipFill>
          <a:blip r:embed="rId2"/>
          <a:stretch>
            <a:fillRect/>
          </a:stretch>
        </p:blipFill>
        <p:spPr>
          <a:xfrm>
            <a:off x="4429124" y="1785926"/>
            <a:ext cx="3896087" cy="3786214"/>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mtClean="0"/>
              <a:t>组织结构</a:t>
            </a:r>
            <a:endParaRPr lang="zh-CN" altLang="en-US"/>
          </a:p>
        </p:txBody>
      </p:sp>
      <p:pic>
        <p:nvPicPr>
          <p:cNvPr id="4" name="Picture 3"/>
          <p:cNvPicPr>
            <a:picLocks noChangeAspect="1" noChangeArrowheads="1"/>
          </p:cNvPicPr>
          <p:nvPr/>
        </p:nvPicPr>
        <p:blipFill>
          <a:blip r:embed="rId2"/>
          <a:srcRect/>
          <a:stretch>
            <a:fillRect/>
          </a:stretch>
        </p:blipFill>
        <p:spPr bwMode="auto">
          <a:xfrm>
            <a:off x="642910" y="2428868"/>
            <a:ext cx="4429156" cy="2928958"/>
          </a:xfrm>
          <a:prstGeom prst="rect">
            <a:avLst/>
          </a:prstGeom>
          <a:noFill/>
          <a:ln w="9525">
            <a:noFill/>
            <a:miter lim="800000"/>
            <a:headEnd/>
            <a:tailEnd/>
          </a:ln>
          <a:effectLst/>
        </p:spPr>
      </p:pic>
      <p:pic>
        <p:nvPicPr>
          <p:cNvPr id="5" name="图片 4" descr="structure.png"/>
          <p:cNvPicPr>
            <a:picLocks noChangeAspect="1"/>
          </p:cNvPicPr>
          <p:nvPr/>
        </p:nvPicPr>
        <p:blipFill>
          <a:blip r:embed="rId3"/>
          <a:stretch>
            <a:fillRect/>
          </a:stretch>
        </p:blipFill>
        <p:spPr>
          <a:xfrm>
            <a:off x="5357818" y="1571612"/>
            <a:ext cx="3257360" cy="464347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可用性</a:t>
            </a:r>
            <a:endParaRPr lang="zh-CN" altLang="en-US"/>
          </a:p>
        </p:txBody>
      </p:sp>
      <p:sp>
        <p:nvSpPr>
          <p:cNvPr id="3" name="内容占位符 2"/>
          <p:cNvSpPr>
            <a:spLocks noGrp="1"/>
          </p:cNvSpPr>
          <p:nvPr>
            <p:ph idx="1"/>
          </p:nvPr>
        </p:nvSpPr>
        <p:spPr>
          <a:xfrm>
            <a:off x="457200" y="1600200"/>
            <a:ext cx="4972056" cy="4525963"/>
          </a:xfrm>
        </p:spPr>
        <p:txBody>
          <a:bodyPr/>
          <a:lstStyle/>
          <a:p>
            <a:r>
              <a:rPr lang="zh-CN" altLang="en-US" smtClean="0"/>
              <a:t>可用性是衡量数据库性能的重要指标，对于分布式存储系统尤为重要。</a:t>
            </a:r>
            <a:endParaRPr lang="en-US" altLang="zh-CN" smtClean="0"/>
          </a:p>
          <a:p>
            <a:r>
              <a:rPr lang="zh-CN" altLang="en-US" smtClean="0"/>
              <a:t>通过</a:t>
            </a:r>
            <a:r>
              <a:rPr lang="zh-CN" altLang="en-US" b="1" smtClean="0">
                <a:solidFill>
                  <a:schemeClr val="tx2">
                    <a:lumMod val="60000"/>
                    <a:lumOff val="40000"/>
                  </a:schemeClr>
                </a:solidFill>
              </a:rPr>
              <a:t>副本集</a:t>
            </a:r>
            <a:r>
              <a:rPr lang="en-US" altLang="zh-CN" b="1" smtClean="0">
                <a:solidFill>
                  <a:schemeClr val="tx2">
                    <a:lumMod val="60000"/>
                    <a:lumOff val="40000"/>
                  </a:schemeClr>
                </a:solidFill>
              </a:rPr>
              <a:t>(</a:t>
            </a:r>
            <a:r>
              <a:rPr lang="en-US" altLang="zh-CN" smtClean="0">
                <a:solidFill>
                  <a:schemeClr val="tx2">
                    <a:lumMod val="60000"/>
                    <a:lumOff val="40000"/>
                  </a:schemeClr>
                </a:solidFill>
              </a:rPr>
              <a:t>Replica sets)</a:t>
            </a:r>
            <a:r>
              <a:rPr lang="zh-CN" altLang="en-US" smtClean="0"/>
              <a:t>机制实现数据备份、自动故障转移。</a:t>
            </a:r>
            <a:endParaRPr lang="en-US" altLang="zh-CN" smtClean="0"/>
          </a:p>
        </p:txBody>
      </p:sp>
      <p:pic>
        <p:nvPicPr>
          <p:cNvPr id="4" name="Picture 3"/>
          <p:cNvPicPr>
            <a:picLocks noChangeAspect="1" noChangeArrowheads="1"/>
          </p:cNvPicPr>
          <p:nvPr/>
        </p:nvPicPr>
        <p:blipFill>
          <a:blip r:embed="rId2"/>
          <a:srcRect/>
          <a:stretch>
            <a:fillRect/>
          </a:stretch>
        </p:blipFill>
        <p:spPr bwMode="auto">
          <a:xfrm>
            <a:off x="6298266" y="1500174"/>
            <a:ext cx="2593335" cy="357190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5143504" y="1500174"/>
            <a:ext cx="3853829" cy="471013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扩展性</a:t>
            </a:r>
            <a:endParaRPr lang="zh-CN" altLang="en-US"/>
          </a:p>
        </p:txBody>
      </p:sp>
      <p:sp>
        <p:nvSpPr>
          <p:cNvPr id="3" name="内容占位符 2"/>
          <p:cNvSpPr>
            <a:spLocks noGrp="1"/>
          </p:cNvSpPr>
          <p:nvPr>
            <p:ph idx="1"/>
          </p:nvPr>
        </p:nvSpPr>
        <p:spPr/>
        <p:txBody>
          <a:bodyPr/>
          <a:lstStyle/>
          <a:p>
            <a:r>
              <a:rPr lang="en-US" altLang="zh-CN" smtClean="0"/>
              <a:t>MongoDB </a:t>
            </a:r>
            <a:r>
              <a:rPr lang="zh-CN" altLang="en-US" smtClean="0"/>
              <a:t>分片集群组件</a:t>
            </a:r>
            <a:endParaRPr lang="en-US" altLang="zh-CN" smtClean="0"/>
          </a:p>
          <a:p>
            <a:pPr lvl="1"/>
            <a:r>
              <a:rPr lang="zh-CN" altLang="en-US" smtClean="0"/>
              <a:t>片。包含集合的一部分数据，通常是一个副本集。</a:t>
            </a:r>
            <a:endParaRPr lang="en-US" altLang="zh-CN" smtClean="0"/>
          </a:p>
          <a:p>
            <a:pPr lvl="1"/>
            <a:r>
              <a:rPr lang="en-US" altLang="zh-CN" smtClean="0"/>
              <a:t>Config servers</a:t>
            </a:r>
            <a:r>
              <a:rPr lang="zh-CN" altLang="en-US" smtClean="0"/>
              <a:t>。保存集群的一下元数据信息，通常为三个。</a:t>
            </a:r>
            <a:endParaRPr lang="en-US" altLang="zh-CN" smtClean="0"/>
          </a:p>
          <a:p>
            <a:pPr lvl="1"/>
            <a:r>
              <a:rPr lang="en-US" altLang="zh-CN" smtClean="0"/>
              <a:t>Mongos server</a:t>
            </a:r>
            <a:r>
              <a:rPr lang="zh-CN" altLang="en-US" smtClean="0"/>
              <a:t>。路由有户请求，使整个集群对用户透明</a:t>
            </a:r>
            <a:endParaRPr lang="zh-CN" altLang="en-US"/>
          </a:p>
        </p:txBody>
      </p:sp>
      <p:pic>
        <p:nvPicPr>
          <p:cNvPr id="4" name="Picture 2"/>
          <p:cNvPicPr>
            <a:picLocks noChangeAspect="1" noChangeArrowheads="1"/>
          </p:cNvPicPr>
          <p:nvPr/>
        </p:nvPicPr>
        <p:blipFill>
          <a:blip r:embed="rId2"/>
          <a:srcRect/>
          <a:stretch>
            <a:fillRect/>
          </a:stretch>
        </p:blipFill>
        <p:spPr bwMode="auto">
          <a:xfrm>
            <a:off x="857224" y="2214554"/>
            <a:ext cx="7500990" cy="411625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扩展性</a:t>
            </a:r>
            <a:endParaRPr lang="zh-CN" altLang="en-US"/>
          </a:p>
        </p:txBody>
      </p:sp>
      <p:sp>
        <p:nvSpPr>
          <p:cNvPr id="3" name="内容占位符 2"/>
          <p:cNvSpPr>
            <a:spLocks noGrp="1"/>
          </p:cNvSpPr>
          <p:nvPr>
            <p:ph idx="1"/>
          </p:nvPr>
        </p:nvSpPr>
        <p:spPr/>
        <p:txBody>
          <a:bodyPr/>
          <a:lstStyle/>
          <a:p>
            <a:endParaRPr lang="zh-CN" altLang="en-US"/>
          </a:p>
        </p:txBody>
      </p:sp>
      <p:pic>
        <p:nvPicPr>
          <p:cNvPr id="5" name="内容占位符 7" descr="raw.png"/>
          <p:cNvPicPr>
            <a:picLocks noChangeAspect="1"/>
          </p:cNvPicPr>
          <p:nvPr/>
        </p:nvPicPr>
        <p:blipFill>
          <a:blip r:embed="rId2"/>
          <a:stretch>
            <a:fillRect/>
          </a:stretch>
        </p:blipFill>
        <p:spPr>
          <a:xfrm>
            <a:off x="214282" y="1357298"/>
            <a:ext cx="3500462" cy="5031433"/>
          </a:xfrm>
          <a:prstGeom prst="rect">
            <a:avLst/>
          </a:prstGeom>
        </p:spPr>
      </p:pic>
      <p:pic>
        <p:nvPicPr>
          <p:cNvPr id="6" name="图片 5" descr="no-rep-sh.png"/>
          <p:cNvPicPr>
            <a:picLocks noChangeAspect="1"/>
          </p:cNvPicPr>
          <p:nvPr/>
        </p:nvPicPr>
        <p:blipFill>
          <a:blip r:embed="rId3"/>
          <a:stretch>
            <a:fillRect/>
          </a:stretch>
        </p:blipFill>
        <p:spPr>
          <a:xfrm>
            <a:off x="3643306" y="2214554"/>
            <a:ext cx="5214942" cy="250033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并发性测试</a:t>
            </a:r>
            <a:endParaRPr lang="zh-CN" altLang="en-US"/>
          </a:p>
        </p:txBody>
      </p:sp>
      <p:sp>
        <p:nvSpPr>
          <p:cNvPr id="3" name="内容占位符 2"/>
          <p:cNvSpPr>
            <a:spLocks noGrp="1"/>
          </p:cNvSpPr>
          <p:nvPr>
            <p:ph idx="1"/>
          </p:nvPr>
        </p:nvSpPr>
        <p:spPr>
          <a:xfrm>
            <a:off x="457200" y="1285860"/>
            <a:ext cx="8229600" cy="4840303"/>
          </a:xfrm>
        </p:spPr>
        <p:txBody>
          <a:bodyPr/>
          <a:lstStyle/>
          <a:p>
            <a:endParaRPr lang="zh-CN" altLang="en-US"/>
          </a:p>
        </p:txBody>
      </p:sp>
      <p:graphicFrame>
        <p:nvGraphicFramePr>
          <p:cNvPr id="4" name="内容占位符 3"/>
          <p:cNvGraphicFramePr>
            <a:graphicFrameLocks/>
          </p:cNvGraphicFramePr>
          <p:nvPr/>
        </p:nvGraphicFramePr>
        <p:xfrm>
          <a:off x="571472" y="1428736"/>
          <a:ext cx="7072361" cy="2931798"/>
        </p:xfrm>
        <a:graphic>
          <a:graphicData uri="http://schemas.openxmlformats.org/drawingml/2006/table">
            <a:tbl>
              <a:tblPr firstRow="1" bandRow="1">
                <a:tableStyleId>{5C22544A-7EE6-4342-B048-85BDC9FD1C3A}</a:tableStyleId>
              </a:tblPr>
              <a:tblGrid>
                <a:gridCol w="973261"/>
                <a:gridCol w="973261"/>
                <a:gridCol w="908376"/>
                <a:gridCol w="908376"/>
                <a:gridCol w="908376"/>
                <a:gridCol w="908376"/>
                <a:gridCol w="1492335"/>
              </a:tblGrid>
              <a:tr h="371478">
                <a:tc>
                  <a:txBody>
                    <a:bodyPr/>
                    <a:lstStyle/>
                    <a:p>
                      <a:pPr algn="ctr"/>
                      <a:r>
                        <a:rPr lang="en-US" altLang="zh-CN" smtClean="0"/>
                        <a:t>bg-jobs</a:t>
                      </a:r>
                      <a:endParaRPr lang="zh-CN" altLang="en-US"/>
                    </a:p>
                  </a:txBody>
                  <a:tcPr/>
                </a:tc>
                <a:tc>
                  <a:txBody>
                    <a:bodyPr/>
                    <a:lstStyle/>
                    <a:p>
                      <a:pPr algn="ctr"/>
                      <a:r>
                        <a:rPr lang="en-US" altLang="zh-CN" smtClean="0"/>
                        <a:t>1</a:t>
                      </a:r>
                      <a:endParaRPr lang="zh-CN" altLang="en-US"/>
                    </a:p>
                  </a:txBody>
                  <a:tcPr/>
                </a:tc>
                <a:tc>
                  <a:txBody>
                    <a:bodyPr/>
                    <a:lstStyle/>
                    <a:p>
                      <a:pPr algn="ctr"/>
                      <a:r>
                        <a:rPr lang="en-US" altLang="zh-CN" smtClean="0"/>
                        <a:t>2</a:t>
                      </a:r>
                      <a:endParaRPr lang="zh-CN" altLang="en-US"/>
                    </a:p>
                  </a:txBody>
                  <a:tcPr/>
                </a:tc>
                <a:tc>
                  <a:txBody>
                    <a:bodyPr/>
                    <a:lstStyle/>
                    <a:p>
                      <a:pPr algn="ctr"/>
                      <a:r>
                        <a:rPr lang="en-US" altLang="zh-CN" smtClean="0"/>
                        <a:t>3</a:t>
                      </a:r>
                      <a:endParaRPr lang="zh-CN" altLang="en-US"/>
                    </a:p>
                  </a:txBody>
                  <a:tcPr/>
                </a:tc>
                <a:tc>
                  <a:txBody>
                    <a:bodyPr/>
                    <a:lstStyle/>
                    <a:p>
                      <a:pPr algn="ctr"/>
                      <a:r>
                        <a:rPr lang="en-US" altLang="zh-CN" smtClean="0"/>
                        <a:t>4</a:t>
                      </a:r>
                      <a:endParaRPr lang="zh-CN" altLang="en-US"/>
                    </a:p>
                  </a:txBody>
                  <a:tcPr/>
                </a:tc>
                <a:tc>
                  <a:txBody>
                    <a:bodyPr/>
                    <a:lstStyle/>
                    <a:p>
                      <a:pPr algn="ctr"/>
                      <a:r>
                        <a:rPr lang="en-US" altLang="zh-CN" smtClean="0"/>
                        <a:t>5</a:t>
                      </a:r>
                      <a:endParaRPr lang="zh-CN" altLang="en-US"/>
                    </a:p>
                  </a:txBody>
                  <a:tcPr/>
                </a:tc>
                <a:tc>
                  <a:txBody>
                    <a:bodyPr/>
                    <a:lstStyle/>
                    <a:p>
                      <a:pPr algn="ctr"/>
                      <a:r>
                        <a:rPr lang="en-US" altLang="zh-CN" smtClean="0"/>
                        <a:t>avg(millis)</a:t>
                      </a:r>
                      <a:endParaRPr lang="zh-CN" altLang="en-US"/>
                    </a:p>
                  </a:txBody>
                  <a:tcPr/>
                </a:tc>
              </a:tr>
              <a:tr h="212273">
                <a:tc>
                  <a:txBody>
                    <a:bodyPr/>
                    <a:lstStyle/>
                    <a:p>
                      <a:pPr algn="ctr"/>
                      <a:r>
                        <a:rPr lang="en-US" altLang="zh-CN" smtClean="0"/>
                        <a:t>0</a:t>
                      </a:r>
                      <a:endParaRPr lang="zh-CN" altLang="en-US"/>
                    </a:p>
                  </a:txBody>
                  <a:tcPr/>
                </a:tc>
                <a:tc>
                  <a:txBody>
                    <a:bodyPr/>
                    <a:lstStyle/>
                    <a:p>
                      <a:pPr algn="ctr"/>
                      <a:r>
                        <a:rPr lang="en-US" altLang="zh-CN" smtClean="0"/>
                        <a:t>304</a:t>
                      </a:r>
                      <a:endParaRPr lang="zh-CN" altLang="en-US"/>
                    </a:p>
                  </a:txBody>
                  <a:tcPr/>
                </a:tc>
                <a:tc>
                  <a:txBody>
                    <a:bodyPr/>
                    <a:lstStyle/>
                    <a:p>
                      <a:pPr algn="ctr"/>
                      <a:r>
                        <a:rPr lang="en-US" altLang="zh-CN" smtClean="0"/>
                        <a:t>287</a:t>
                      </a:r>
                      <a:endParaRPr lang="zh-CN" altLang="en-US"/>
                    </a:p>
                  </a:txBody>
                  <a:tcPr/>
                </a:tc>
                <a:tc>
                  <a:txBody>
                    <a:bodyPr/>
                    <a:lstStyle/>
                    <a:p>
                      <a:pPr algn="ctr"/>
                      <a:r>
                        <a:rPr lang="en-US" altLang="zh-CN" smtClean="0"/>
                        <a:t>291</a:t>
                      </a:r>
                      <a:endParaRPr lang="zh-CN" altLang="en-US"/>
                    </a:p>
                  </a:txBody>
                  <a:tcPr/>
                </a:tc>
                <a:tc>
                  <a:txBody>
                    <a:bodyPr/>
                    <a:lstStyle/>
                    <a:p>
                      <a:pPr algn="ctr"/>
                      <a:r>
                        <a:rPr lang="en-US" altLang="zh-CN" smtClean="0"/>
                        <a:t>294</a:t>
                      </a:r>
                      <a:endParaRPr lang="zh-CN" altLang="en-US"/>
                    </a:p>
                  </a:txBody>
                  <a:tcPr/>
                </a:tc>
                <a:tc>
                  <a:txBody>
                    <a:bodyPr/>
                    <a:lstStyle/>
                    <a:p>
                      <a:pPr algn="ctr"/>
                      <a:r>
                        <a:rPr lang="en-US" altLang="zh-CN" smtClean="0"/>
                        <a:t>289</a:t>
                      </a:r>
                      <a:endParaRPr lang="zh-CN" altLang="en-US"/>
                    </a:p>
                  </a:txBody>
                  <a:tcPr/>
                </a:tc>
                <a:tc>
                  <a:txBody>
                    <a:bodyPr/>
                    <a:lstStyle/>
                    <a:p>
                      <a:pPr algn="ctr"/>
                      <a:r>
                        <a:rPr lang="en-US" altLang="zh-CN" smtClean="0"/>
                        <a:t>293</a:t>
                      </a:r>
                      <a:endParaRPr lang="zh-CN" altLang="en-US"/>
                    </a:p>
                  </a:txBody>
                  <a:tcPr/>
                </a:tc>
              </a:tr>
              <a:tr h="212273">
                <a:tc>
                  <a:txBody>
                    <a:bodyPr/>
                    <a:lstStyle/>
                    <a:p>
                      <a:pPr algn="ctr"/>
                      <a:r>
                        <a:rPr lang="en-US" altLang="zh-CN" smtClean="0"/>
                        <a:t>5</a:t>
                      </a:r>
                      <a:endParaRPr lang="zh-CN" altLang="en-US"/>
                    </a:p>
                  </a:txBody>
                  <a:tcPr/>
                </a:tc>
                <a:tc>
                  <a:txBody>
                    <a:bodyPr/>
                    <a:lstStyle/>
                    <a:p>
                      <a:pPr algn="ctr"/>
                      <a:r>
                        <a:rPr lang="en-US" altLang="zh-CN" smtClean="0"/>
                        <a:t>312</a:t>
                      </a:r>
                      <a:endParaRPr lang="zh-CN" altLang="en-US"/>
                    </a:p>
                  </a:txBody>
                  <a:tcPr/>
                </a:tc>
                <a:tc>
                  <a:txBody>
                    <a:bodyPr/>
                    <a:lstStyle/>
                    <a:p>
                      <a:pPr algn="ctr"/>
                      <a:r>
                        <a:rPr lang="en-US" altLang="zh-CN" smtClean="0"/>
                        <a:t>312</a:t>
                      </a:r>
                      <a:endParaRPr lang="zh-CN" altLang="en-US"/>
                    </a:p>
                  </a:txBody>
                  <a:tcPr/>
                </a:tc>
                <a:tc>
                  <a:txBody>
                    <a:bodyPr/>
                    <a:lstStyle/>
                    <a:p>
                      <a:pPr algn="ctr"/>
                      <a:r>
                        <a:rPr lang="en-US" altLang="zh-CN" smtClean="0"/>
                        <a:t>310</a:t>
                      </a:r>
                      <a:endParaRPr lang="zh-CN" altLang="en-US"/>
                    </a:p>
                  </a:txBody>
                  <a:tcPr/>
                </a:tc>
                <a:tc>
                  <a:txBody>
                    <a:bodyPr/>
                    <a:lstStyle/>
                    <a:p>
                      <a:pPr algn="ctr"/>
                      <a:r>
                        <a:rPr lang="en-US" altLang="zh-CN" smtClean="0"/>
                        <a:t>329</a:t>
                      </a:r>
                      <a:endParaRPr lang="zh-CN" altLang="en-US"/>
                    </a:p>
                  </a:txBody>
                  <a:tcPr/>
                </a:tc>
                <a:tc>
                  <a:txBody>
                    <a:bodyPr/>
                    <a:lstStyle/>
                    <a:p>
                      <a:pPr algn="ctr"/>
                      <a:r>
                        <a:rPr lang="en-US" altLang="zh-CN" smtClean="0"/>
                        <a:t>335</a:t>
                      </a:r>
                      <a:endParaRPr lang="zh-CN" altLang="en-US"/>
                    </a:p>
                  </a:txBody>
                  <a:tcPr/>
                </a:tc>
                <a:tc>
                  <a:txBody>
                    <a:bodyPr/>
                    <a:lstStyle/>
                    <a:p>
                      <a:pPr algn="ctr"/>
                      <a:r>
                        <a:rPr lang="en-US" altLang="zh-CN" smtClean="0"/>
                        <a:t>319.6</a:t>
                      </a:r>
                      <a:endParaRPr lang="zh-CN" altLang="en-US"/>
                    </a:p>
                  </a:txBody>
                  <a:tcPr/>
                </a:tc>
              </a:tr>
              <a:tr h="212273">
                <a:tc>
                  <a:txBody>
                    <a:bodyPr/>
                    <a:lstStyle/>
                    <a:p>
                      <a:pPr algn="ctr"/>
                      <a:r>
                        <a:rPr lang="en-US" altLang="zh-CN" smtClean="0"/>
                        <a:t>10</a:t>
                      </a:r>
                      <a:endParaRPr lang="zh-CN" altLang="en-US"/>
                    </a:p>
                  </a:txBody>
                  <a:tcPr/>
                </a:tc>
                <a:tc>
                  <a:txBody>
                    <a:bodyPr/>
                    <a:lstStyle/>
                    <a:p>
                      <a:pPr algn="ctr"/>
                      <a:r>
                        <a:rPr lang="en-US" altLang="zh-CN" smtClean="0"/>
                        <a:t>321</a:t>
                      </a:r>
                      <a:endParaRPr lang="zh-CN" altLang="en-US"/>
                    </a:p>
                  </a:txBody>
                  <a:tcPr/>
                </a:tc>
                <a:tc>
                  <a:txBody>
                    <a:bodyPr/>
                    <a:lstStyle/>
                    <a:p>
                      <a:pPr algn="ctr"/>
                      <a:r>
                        <a:rPr lang="en-US" altLang="zh-CN" smtClean="0"/>
                        <a:t>324</a:t>
                      </a:r>
                      <a:endParaRPr lang="zh-CN" altLang="en-US"/>
                    </a:p>
                  </a:txBody>
                  <a:tcPr/>
                </a:tc>
                <a:tc>
                  <a:txBody>
                    <a:bodyPr/>
                    <a:lstStyle/>
                    <a:p>
                      <a:pPr algn="ctr"/>
                      <a:r>
                        <a:rPr lang="en-US" altLang="zh-CN" smtClean="0"/>
                        <a:t>321</a:t>
                      </a:r>
                      <a:endParaRPr lang="zh-CN" altLang="en-US"/>
                    </a:p>
                  </a:txBody>
                  <a:tcPr/>
                </a:tc>
                <a:tc>
                  <a:txBody>
                    <a:bodyPr/>
                    <a:lstStyle/>
                    <a:p>
                      <a:pPr algn="ctr"/>
                      <a:r>
                        <a:rPr lang="en-US" altLang="zh-CN" smtClean="0"/>
                        <a:t>336</a:t>
                      </a:r>
                      <a:endParaRPr lang="zh-CN" altLang="en-US"/>
                    </a:p>
                  </a:txBody>
                  <a:tcPr/>
                </a:tc>
                <a:tc>
                  <a:txBody>
                    <a:bodyPr/>
                    <a:lstStyle/>
                    <a:p>
                      <a:pPr algn="ctr"/>
                      <a:r>
                        <a:rPr lang="en-US" altLang="zh-CN" smtClean="0"/>
                        <a:t>343</a:t>
                      </a:r>
                      <a:endParaRPr lang="zh-CN" altLang="en-US"/>
                    </a:p>
                  </a:txBody>
                  <a:tcPr/>
                </a:tc>
                <a:tc>
                  <a:txBody>
                    <a:bodyPr/>
                    <a:lstStyle/>
                    <a:p>
                      <a:pPr algn="ctr"/>
                      <a:r>
                        <a:rPr lang="en-US" altLang="zh-CN" smtClean="0"/>
                        <a:t>329</a:t>
                      </a:r>
                      <a:endParaRPr lang="zh-CN" altLang="en-US"/>
                    </a:p>
                  </a:txBody>
                  <a:tcPr/>
                </a:tc>
              </a:tr>
              <a:tr h="212273">
                <a:tc>
                  <a:txBody>
                    <a:bodyPr/>
                    <a:lstStyle/>
                    <a:p>
                      <a:pPr algn="ctr"/>
                      <a:r>
                        <a:rPr lang="en-US" altLang="zh-CN" smtClean="0"/>
                        <a:t>20</a:t>
                      </a:r>
                      <a:endParaRPr lang="zh-CN" altLang="en-US"/>
                    </a:p>
                  </a:txBody>
                  <a:tcPr/>
                </a:tc>
                <a:tc>
                  <a:txBody>
                    <a:bodyPr/>
                    <a:lstStyle/>
                    <a:p>
                      <a:pPr algn="ctr"/>
                      <a:r>
                        <a:rPr lang="en-US" altLang="zh-CN" smtClean="0"/>
                        <a:t>332</a:t>
                      </a:r>
                      <a:endParaRPr lang="zh-CN" altLang="en-US"/>
                    </a:p>
                  </a:txBody>
                  <a:tcPr/>
                </a:tc>
                <a:tc>
                  <a:txBody>
                    <a:bodyPr/>
                    <a:lstStyle/>
                    <a:p>
                      <a:pPr algn="ctr"/>
                      <a:r>
                        <a:rPr lang="en-US" altLang="zh-CN" smtClean="0"/>
                        <a:t>350</a:t>
                      </a:r>
                      <a:endParaRPr lang="zh-CN" altLang="en-US"/>
                    </a:p>
                  </a:txBody>
                  <a:tcPr/>
                </a:tc>
                <a:tc>
                  <a:txBody>
                    <a:bodyPr/>
                    <a:lstStyle/>
                    <a:p>
                      <a:pPr algn="ctr"/>
                      <a:r>
                        <a:rPr lang="en-US" altLang="zh-CN" smtClean="0"/>
                        <a:t>349</a:t>
                      </a:r>
                      <a:endParaRPr lang="zh-CN" altLang="en-US"/>
                    </a:p>
                  </a:txBody>
                  <a:tcPr/>
                </a:tc>
                <a:tc>
                  <a:txBody>
                    <a:bodyPr/>
                    <a:lstStyle/>
                    <a:p>
                      <a:pPr algn="ctr"/>
                      <a:r>
                        <a:rPr lang="en-US" altLang="zh-CN" smtClean="0"/>
                        <a:t>339</a:t>
                      </a:r>
                      <a:endParaRPr lang="zh-CN" altLang="en-US"/>
                    </a:p>
                  </a:txBody>
                  <a:tcPr/>
                </a:tc>
                <a:tc>
                  <a:txBody>
                    <a:bodyPr/>
                    <a:lstStyle/>
                    <a:p>
                      <a:pPr algn="ctr"/>
                      <a:r>
                        <a:rPr lang="en-US" altLang="zh-CN" smtClean="0"/>
                        <a:t>344</a:t>
                      </a:r>
                      <a:endParaRPr lang="zh-CN" altLang="en-US"/>
                    </a:p>
                  </a:txBody>
                  <a:tcPr/>
                </a:tc>
                <a:tc>
                  <a:txBody>
                    <a:bodyPr/>
                    <a:lstStyle/>
                    <a:p>
                      <a:pPr algn="ctr"/>
                      <a:r>
                        <a:rPr lang="en-US" altLang="zh-CN" smtClean="0"/>
                        <a:t>342.8</a:t>
                      </a:r>
                      <a:endParaRPr lang="zh-CN" altLang="en-US"/>
                    </a:p>
                  </a:txBody>
                  <a:tcPr/>
                </a:tc>
              </a:tr>
              <a:tr h="212273">
                <a:tc>
                  <a:txBody>
                    <a:bodyPr/>
                    <a:lstStyle/>
                    <a:p>
                      <a:pPr algn="ctr"/>
                      <a:r>
                        <a:rPr lang="en-US" altLang="zh-CN" smtClean="0"/>
                        <a:t>50</a:t>
                      </a:r>
                      <a:endParaRPr lang="zh-CN" altLang="en-US"/>
                    </a:p>
                  </a:txBody>
                  <a:tcPr/>
                </a:tc>
                <a:tc>
                  <a:txBody>
                    <a:bodyPr/>
                    <a:lstStyle/>
                    <a:p>
                      <a:pPr algn="ctr"/>
                      <a:r>
                        <a:rPr lang="en-US" altLang="zh-CN" smtClean="0"/>
                        <a:t>421</a:t>
                      </a:r>
                      <a:endParaRPr lang="zh-CN" altLang="en-US"/>
                    </a:p>
                  </a:txBody>
                  <a:tcPr/>
                </a:tc>
                <a:tc>
                  <a:txBody>
                    <a:bodyPr/>
                    <a:lstStyle/>
                    <a:p>
                      <a:pPr algn="ctr"/>
                      <a:r>
                        <a:rPr lang="en-US" altLang="zh-CN" smtClean="0"/>
                        <a:t>423</a:t>
                      </a:r>
                      <a:endParaRPr lang="zh-CN" altLang="en-US"/>
                    </a:p>
                  </a:txBody>
                  <a:tcPr/>
                </a:tc>
                <a:tc>
                  <a:txBody>
                    <a:bodyPr/>
                    <a:lstStyle/>
                    <a:p>
                      <a:pPr algn="ctr"/>
                      <a:r>
                        <a:rPr lang="en-US" altLang="zh-CN" smtClean="0"/>
                        <a:t>433</a:t>
                      </a:r>
                      <a:endParaRPr lang="zh-CN" altLang="en-US"/>
                    </a:p>
                  </a:txBody>
                  <a:tcPr/>
                </a:tc>
                <a:tc>
                  <a:txBody>
                    <a:bodyPr/>
                    <a:lstStyle/>
                    <a:p>
                      <a:pPr algn="ctr"/>
                      <a:r>
                        <a:rPr lang="en-US" altLang="zh-CN" smtClean="0"/>
                        <a:t>417</a:t>
                      </a:r>
                      <a:endParaRPr lang="zh-CN" altLang="en-US"/>
                    </a:p>
                  </a:txBody>
                  <a:tcPr/>
                </a:tc>
                <a:tc>
                  <a:txBody>
                    <a:bodyPr/>
                    <a:lstStyle/>
                    <a:p>
                      <a:pPr algn="ctr"/>
                      <a:r>
                        <a:rPr lang="en-US" altLang="zh-CN" smtClean="0"/>
                        <a:t>462</a:t>
                      </a:r>
                      <a:endParaRPr lang="zh-CN" altLang="en-US"/>
                    </a:p>
                  </a:txBody>
                  <a:tcPr/>
                </a:tc>
                <a:tc>
                  <a:txBody>
                    <a:bodyPr/>
                    <a:lstStyle/>
                    <a:p>
                      <a:pPr algn="ctr"/>
                      <a:r>
                        <a:rPr lang="en-US" altLang="zh-CN" smtClean="0"/>
                        <a:t>431.2</a:t>
                      </a:r>
                      <a:endParaRPr lang="zh-CN" altLang="en-US"/>
                    </a:p>
                  </a:txBody>
                  <a:tcPr/>
                </a:tc>
              </a:tr>
              <a:tr h="212273">
                <a:tc>
                  <a:txBody>
                    <a:bodyPr/>
                    <a:lstStyle/>
                    <a:p>
                      <a:pPr algn="ctr"/>
                      <a:r>
                        <a:rPr lang="en-US" altLang="zh-CN" smtClean="0"/>
                        <a:t>100</a:t>
                      </a:r>
                      <a:endParaRPr lang="zh-CN" altLang="en-US"/>
                    </a:p>
                  </a:txBody>
                  <a:tcPr/>
                </a:tc>
                <a:tc>
                  <a:txBody>
                    <a:bodyPr/>
                    <a:lstStyle/>
                    <a:p>
                      <a:pPr algn="ctr"/>
                      <a:r>
                        <a:rPr lang="en-US" altLang="zh-CN" smtClean="0"/>
                        <a:t>741</a:t>
                      </a:r>
                      <a:endParaRPr lang="zh-CN" altLang="en-US"/>
                    </a:p>
                  </a:txBody>
                  <a:tcPr/>
                </a:tc>
                <a:tc>
                  <a:txBody>
                    <a:bodyPr/>
                    <a:lstStyle/>
                    <a:p>
                      <a:pPr algn="ctr"/>
                      <a:r>
                        <a:rPr lang="en-US" altLang="zh-CN" smtClean="0"/>
                        <a:t>682</a:t>
                      </a:r>
                      <a:endParaRPr lang="zh-CN" altLang="en-US"/>
                    </a:p>
                  </a:txBody>
                  <a:tcPr/>
                </a:tc>
                <a:tc>
                  <a:txBody>
                    <a:bodyPr/>
                    <a:lstStyle/>
                    <a:p>
                      <a:pPr algn="ctr"/>
                      <a:r>
                        <a:rPr lang="en-US" altLang="zh-CN" smtClean="0"/>
                        <a:t>528</a:t>
                      </a:r>
                      <a:endParaRPr lang="zh-CN" altLang="en-US"/>
                    </a:p>
                  </a:txBody>
                  <a:tcPr/>
                </a:tc>
                <a:tc>
                  <a:txBody>
                    <a:bodyPr/>
                    <a:lstStyle/>
                    <a:p>
                      <a:pPr algn="ctr"/>
                      <a:r>
                        <a:rPr lang="en-US" altLang="zh-CN" smtClean="0"/>
                        <a:t>684</a:t>
                      </a:r>
                      <a:endParaRPr lang="zh-CN" altLang="en-US"/>
                    </a:p>
                  </a:txBody>
                  <a:tcPr/>
                </a:tc>
                <a:tc>
                  <a:txBody>
                    <a:bodyPr/>
                    <a:lstStyle/>
                    <a:p>
                      <a:pPr algn="ctr"/>
                      <a:r>
                        <a:rPr lang="en-US" altLang="zh-CN" smtClean="0"/>
                        <a:t>836</a:t>
                      </a:r>
                      <a:endParaRPr lang="zh-CN" altLang="en-US"/>
                    </a:p>
                  </a:txBody>
                  <a:tcPr/>
                </a:tc>
                <a:tc>
                  <a:txBody>
                    <a:bodyPr/>
                    <a:lstStyle/>
                    <a:p>
                      <a:pPr algn="ctr"/>
                      <a:r>
                        <a:rPr lang="en-US" altLang="zh-CN" smtClean="0"/>
                        <a:t>694.2</a:t>
                      </a:r>
                      <a:endParaRPr lang="zh-CN" altLang="en-US"/>
                    </a:p>
                  </a:txBody>
                  <a:tcPr/>
                </a:tc>
              </a:tr>
              <a:tr h="212273">
                <a:tc>
                  <a:txBody>
                    <a:bodyPr/>
                    <a:lstStyle/>
                    <a:p>
                      <a:pPr algn="ctr"/>
                      <a:r>
                        <a:rPr lang="en-US" altLang="zh-CN" smtClean="0"/>
                        <a:t>200</a:t>
                      </a:r>
                      <a:endParaRPr lang="zh-CN" altLang="en-US"/>
                    </a:p>
                  </a:txBody>
                  <a:tcPr/>
                </a:tc>
                <a:tc>
                  <a:txBody>
                    <a:bodyPr/>
                    <a:lstStyle/>
                    <a:p>
                      <a:pPr algn="ctr"/>
                      <a:r>
                        <a:rPr lang="en-US" altLang="zh-CN" smtClean="0"/>
                        <a:t>1523</a:t>
                      </a:r>
                      <a:endParaRPr lang="zh-CN" altLang="en-US"/>
                    </a:p>
                  </a:txBody>
                  <a:tcPr/>
                </a:tc>
                <a:tc>
                  <a:txBody>
                    <a:bodyPr/>
                    <a:lstStyle/>
                    <a:p>
                      <a:pPr algn="ctr"/>
                      <a:r>
                        <a:rPr lang="en-US" altLang="zh-CN" smtClean="0"/>
                        <a:t>1295</a:t>
                      </a:r>
                      <a:endParaRPr lang="zh-CN" altLang="en-US"/>
                    </a:p>
                  </a:txBody>
                  <a:tcPr/>
                </a:tc>
                <a:tc>
                  <a:txBody>
                    <a:bodyPr/>
                    <a:lstStyle/>
                    <a:p>
                      <a:pPr algn="ctr"/>
                      <a:r>
                        <a:rPr lang="en-US" altLang="zh-CN" smtClean="0"/>
                        <a:t>619</a:t>
                      </a:r>
                      <a:endParaRPr lang="zh-CN" altLang="en-US"/>
                    </a:p>
                  </a:txBody>
                  <a:tcPr/>
                </a:tc>
                <a:tc>
                  <a:txBody>
                    <a:bodyPr/>
                    <a:lstStyle/>
                    <a:p>
                      <a:pPr algn="ctr"/>
                      <a:r>
                        <a:rPr lang="en-US" altLang="zh-CN" smtClean="0"/>
                        <a:t>704</a:t>
                      </a:r>
                      <a:endParaRPr lang="zh-CN" altLang="en-US"/>
                    </a:p>
                  </a:txBody>
                  <a:tcPr/>
                </a:tc>
                <a:tc>
                  <a:txBody>
                    <a:bodyPr/>
                    <a:lstStyle/>
                    <a:p>
                      <a:pPr algn="ctr"/>
                      <a:r>
                        <a:rPr lang="en-US" altLang="zh-CN" smtClean="0"/>
                        <a:t>921</a:t>
                      </a:r>
                      <a:endParaRPr lang="zh-CN" altLang="en-US"/>
                    </a:p>
                  </a:txBody>
                  <a:tcPr/>
                </a:tc>
                <a:tc>
                  <a:txBody>
                    <a:bodyPr/>
                    <a:lstStyle/>
                    <a:p>
                      <a:pPr algn="ctr"/>
                      <a:r>
                        <a:rPr lang="en-US" altLang="zh-CN" smtClean="0"/>
                        <a:t>1012.4</a:t>
                      </a:r>
                      <a:endParaRPr lang="zh-CN" altLang="en-US"/>
                    </a:p>
                  </a:txBody>
                  <a:tcPr/>
                </a:tc>
              </a:tr>
            </a:tbl>
          </a:graphicData>
        </a:graphic>
      </p:graphicFrame>
      <p:pic>
        <p:nvPicPr>
          <p:cNvPr id="5" name="内容占位符 4" descr="concurrent.png"/>
          <p:cNvPicPr>
            <a:picLocks noChangeAspect="1"/>
          </p:cNvPicPr>
          <p:nvPr/>
        </p:nvPicPr>
        <p:blipFill>
          <a:blip r:embed="rId2"/>
          <a:stretch>
            <a:fillRect/>
          </a:stretch>
        </p:blipFill>
        <p:spPr>
          <a:xfrm>
            <a:off x="500034" y="4357694"/>
            <a:ext cx="5027959" cy="185738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分析图表示例</a:t>
            </a:r>
            <a:endParaRPr lang="zh-CN" altLang="en-US"/>
          </a:p>
        </p:txBody>
      </p:sp>
      <p:sp>
        <p:nvSpPr>
          <p:cNvPr id="7" name="内容占位符 6"/>
          <p:cNvSpPr>
            <a:spLocks noGrp="1"/>
          </p:cNvSpPr>
          <p:nvPr>
            <p:ph idx="1"/>
          </p:nvPr>
        </p:nvSpPr>
        <p:spPr/>
        <p:txBody>
          <a:bodyPr/>
          <a:lstStyle/>
          <a:p>
            <a:r>
              <a:rPr lang="en-US" altLang="zh-CN" smtClean="0"/>
              <a:t>CPU </a:t>
            </a:r>
            <a:r>
              <a:rPr lang="zh-CN" altLang="en-US" smtClean="0"/>
              <a:t>效率分析</a:t>
            </a:r>
            <a:endParaRPr lang="en-US" altLang="zh-CN" smtClean="0"/>
          </a:p>
          <a:p>
            <a:pPr lvl="1"/>
            <a:r>
              <a:rPr lang="zh-CN" altLang="en-US" smtClean="0"/>
              <a:t>左图某一用户某一时间段</a:t>
            </a:r>
            <a:r>
              <a:rPr lang="en-US" altLang="zh-CN" smtClean="0"/>
              <a:t>CPU</a:t>
            </a:r>
            <a:r>
              <a:rPr lang="zh-CN" altLang="en-US" smtClean="0"/>
              <a:t>效率分布</a:t>
            </a:r>
            <a:endParaRPr lang="en-US" altLang="zh-CN" smtClean="0"/>
          </a:p>
          <a:p>
            <a:pPr lvl="1"/>
            <a:r>
              <a:rPr lang="zh-CN" altLang="en-US" smtClean="0"/>
              <a:t>右图某一站点某一时间段</a:t>
            </a:r>
            <a:r>
              <a:rPr lang="en-US" altLang="zh-CN" smtClean="0"/>
              <a:t>CPU</a:t>
            </a:r>
            <a:r>
              <a:rPr lang="zh-CN" altLang="en-US" smtClean="0"/>
              <a:t>效率分布</a:t>
            </a:r>
            <a:endParaRPr lang="zh-CN" altLang="en-US"/>
          </a:p>
        </p:txBody>
      </p:sp>
      <p:pic>
        <p:nvPicPr>
          <p:cNvPr id="8" name="内容占位符 5" descr="EffiSite7.png"/>
          <p:cNvPicPr>
            <a:picLocks noChangeAspect="1"/>
          </p:cNvPicPr>
          <p:nvPr/>
        </p:nvPicPr>
        <p:blipFill>
          <a:blip r:embed="rId3"/>
          <a:stretch>
            <a:fillRect/>
          </a:stretch>
        </p:blipFill>
        <p:spPr>
          <a:xfrm>
            <a:off x="5000628" y="3214686"/>
            <a:ext cx="3500462" cy="2845985"/>
          </a:xfrm>
          <a:prstGeom prst="rect">
            <a:avLst/>
          </a:prstGeom>
        </p:spPr>
      </p:pic>
      <p:pic>
        <p:nvPicPr>
          <p:cNvPr id="9" name="图片 8" descr="plot_User1.png"/>
          <p:cNvPicPr>
            <a:picLocks noChangeAspect="1"/>
          </p:cNvPicPr>
          <p:nvPr/>
        </p:nvPicPr>
        <p:blipFill>
          <a:blip r:embed="rId4"/>
          <a:stretch>
            <a:fillRect/>
          </a:stretch>
        </p:blipFill>
        <p:spPr>
          <a:xfrm>
            <a:off x="1000100" y="3214686"/>
            <a:ext cx="3943359" cy="2957519"/>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分析图表示例</a:t>
            </a:r>
            <a:endParaRPr lang="zh-CN" altLang="en-US"/>
          </a:p>
        </p:txBody>
      </p:sp>
      <p:sp>
        <p:nvSpPr>
          <p:cNvPr id="3" name="内容占位符 2"/>
          <p:cNvSpPr>
            <a:spLocks noGrp="1"/>
          </p:cNvSpPr>
          <p:nvPr>
            <p:ph idx="1"/>
          </p:nvPr>
        </p:nvSpPr>
        <p:spPr/>
        <p:txBody>
          <a:bodyPr/>
          <a:lstStyle/>
          <a:p>
            <a:r>
              <a:rPr lang="zh-CN" altLang="en-US" smtClean="0"/>
              <a:t>作业执行结果分析</a:t>
            </a:r>
            <a:endParaRPr lang="en-US" altLang="zh-CN" smtClean="0"/>
          </a:p>
          <a:p>
            <a:pPr lvl="1"/>
            <a:r>
              <a:rPr lang="zh-CN" altLang="en-US" smtClean="0"/>
              <a:t>展示成功作业，失败作业，未知作业数量的用户分布。</a:t>
            </a:r>
            <a:endParaRPr lang="en-US" altLang="zh-CN" smtClean="0"/>
          </a:p>
          <a:p>
            <a:endParaRPr lang="en-US" altLang="zh-CN" smtClean="0"/>
          </a:p>
        </p:txBody>
      </p:sp>
      <p:pic>
        <p:nvPicPr>
          <p:cNvPr id="5" name="图片 4" descr="501-731Index.png"/>
          <p:cNvPicPr>
            <a:picLocks noChangeAspect="1"/>
          </p:cNvPicPr>
          <p:nvPr/>
        </p:nvPicPr>
        <p:blipFill>
          <a:blip r:embed="rId2"/>
          <a:stretch>
            <a:fillRect/>
          </a:stretch>
        </p:blipFill>
        <p:spPr>
          <a:xfrm>
            <a:off x="2786050" y="2786058"/>
            <a:ext cx="4657758" cy="3742841"/>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分析图表示例</a:t>
            </a:r>
            <a:endParaRPr lang="zh-CN" altLang="en-US"/>
          </a:p>
        </p:txBody>
      </p:sp>
      <p:sp>
        <p:nvSpPr>
          <p:cNvPr id="3" name="内容占位符 2"/>
          <p:cNvSpPr>
            <a:spLocks noGrp="1"/>
          </p:cNvSpPr>
          <p:nvPr>
            <p:ph idx="1"/>
          </p:nvPr>
        </p:nvSpPr>
        <p:spPr/>
        <p:txBody>
          <a:bodyPr/>
          <a:lstStyle/>
          <a:p>
            <a:pPr marL="342900" lvl="1" indent="-342900">
              <a:buFont typeface="Arial" pitchFamily="34" charset="0"/>
              <a:buChar char="•"/>
            </a:pPr>
            <a:r>
              <a:rPr lang="en-US" altLang="zh-CN" smtClean="0"/>
              <a:t>DiskSpace VS ExecTime</a:t>
            </a:r>
            <a:r>
              <a:rPr lang="zh-CN" altLang="en-US" smtClean="0"/>
              <a:t>分析</a:t>
            </a:r>
            <a:endParaRPr lang="en-US" altLang="zh-CN" smtClean="0"/>
          </a:p>
          <a:p>
            <a:pPr lvl="1"/>
            <a:r>
              <a:rPr lang="zh-CN" altLang="en-US" smtClean="0"/>
              <a:t>分析作业硬盘使用情况与执行时间之间的古关系。</a:t>
            </a:r>
            <a:endParaRPr lang="zh-CN" altLang="en-US"/>
          </a:p>
        </p:txBody>
      </p:sp>
      <p:pic>
        <p:nvPicPr>
          <p:cNvPr id="4" name="图片 3" descr="VSUser1.png"/>
          <p:cNvPicPr>
            <a:picLocks noChangeAspect="1"/>
          </p:cNvPicPr>
          <p:nvPr/>
        </p:nvPicPr>
        <p:blipFill>
          <a:blip r:embed="rId2"/>
          <a:stretch>
            <a:fillRect/>
          </a:stretch>
        </p:blipFill>
        <p:spPr>
          <a:xfrm>
            <a:off x="2000232" y="2786058"/>
            <a:ext cx="4453149" cy="351405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mtClean="0"/>
              <a:t>未来的江门中微子实验必将产生大量数据，可以考虑</a:t>
            </a:r>
            <a:r>
              <a:rPr lang="en-US" altLang="zh-CN" smtClean="0"/>
              <a:t>NoSQL</a:t>
            </a:r>
            <a:r>
              <a:rPr lang="zh-CN" altLang="en-US" smtClean="0"/>
              <a:t>在中微子实验中的用途。</a:t>
            </a:r>
            <a:endParaRPr lang="en-US" altLang="zh-CN" smtClean="0"/>
          </a:p>
          <a:p>
            <a:pPr lvl="1"/>
            <a:r>
              <a:rPr lang="zh-CN" altLang="en-US" smtClean="0"/>
              <a:t>比如刻度数据的记录。</a:t>
            </a:r>
            <a:endParaRPr lang="en-US" altLang="zh-CN" smtClean="0"/>
          </a:p>
          <a:p>
            <a:pPr lvl="1"/>
            <a:r>
              <a:rPr lang="zh-CN" altLang="en-US" smtClean="0"/>
              <a:t>中心探测器中使用的</a:t>
            </a:r>
            <a:r>
              <a:rPr lang="en-US" altLang="zh-CN" smtClean="0"/>
              <a:t>PMT</a:t>
            </a:r>
            <a:r>
              <a:rPr lang="zh-CN" altLang="en-US" smtClean="0"/>
              <a:t>个数有近</a:t>
            </a:r>
            <a:r>
              <a:rPr lang="en-US" altLang="zh-CN" smtClean="0"/>
              <a:t>15000</a:t>
            </a:r>
            <a:r>
              <a:rPr lang="zh-CN" altLang="en-US" smtClean="0"/>
              <a:t>个，</a:t>
            </a:r>
            <a:r>
              <a:rPr lang="en-US" altLang="zh-CN" smtClean="0"/>
              <a:t>NoSQL</a:t>
            </a:r>
            <a:r>
              <a:rPr lang="zh-CN" altLang="en-US" smtClean="0"/>
              <a:t>可以用于记录</a:t>
            </a:r>
            <a:r>
              <a:rPr lang="en-US" altLang="zh-CN" smtClean="0"/>
              <a:t>PMT</a:t>
            </a:r>
            <a:r>
              <a:rPr lang="zh-CN" altLang="en-US" smtClean="0"/>
              <a:t>相关参数，一条记录</a:t>
            </a:r>
            <a:r>
              <a:rPr lang="en-US" altLang="zh-CN" smtClean="0"/>
              <a:t>15000</a:t>
            </a:r>
            <a:r>
              <a:rPr lang="zh-CN" altLang="en-US" smtClean="0"/>
              <a:t>行。</a:t>
            </a:r>
            <a:endParaRPr lang="en-US" altLang="zh-CN" smtClean="0"/>
          </a:p>
          <a:p>
            <a:pPr lvl="1"/>
            <a:endParaRPr lang="zh-CN" altLang="en-US"/>
          </a:p>
        </p:txBody>
      </p:sp>
      <p:pic>
        <p:nvPicPr>
          <p:cNvPr id="1028" name="Picture 4"/>
          <p:cNvPicPr>
            <a:picLocks noChangeAspect="1" noChangeArrowheads="1"/>
          </p:cNvPicPr>
          <p:nvPr/>
        </p:nvPicPr>
        <p:blipFill>
          <a:blip r:embed="rId2"/>
          <a:srcRect/>
          <a:stretch>
            <a:fillRect/>
          </a:stretch>
        </p:blipFill>
        <p:spPr bwMode="auto">
          <a:xfrm>
            <a:off x="6000760" y="1785926"/>
            <a:ext cx="2557074" cy="4214842"/>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0" y="1857364"/>
            <a:ext cx="6069045" cy="221457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8"/>
                                        </p:tgtEl>
                                        <p:attrNameLst>
                                          <p:attrName>style.visibility</p:attrName>
                                        </p:attrNameLst>
                                      </p:cBhvr>
                                      <p:to>
                                        <p:strVal val="visible"/>
                                      </p:to>
                                    </p:set>
                                    <p:anim calcmode="lin" valueType="num">
                                      <p:cBhvr additive="base">
                                        <p:cTn id="11" dur="500" fill="hold"/>
                                        <p:tgtEl>
                                          <p:spTgt spid="1028"/>
                                        </p:tgtEl>
                                        <p:attrNameLst>
                                          <p:attrName>ppt_x</p:attrName>
                                        </p:attrNameLst>
                                      </p:cBhvr>
                                      <p:tavLst>
                                        <p:tav tm="0">
                                          <p:val>
                                            <p:strVal val="#ppt_x"/>
                                          </p:val>
                                        </p:tav>
                                        <p:tav tm="100000">
                                          <p:val>
                                            <p:strVal val="#ppt_x"/>
                                          </p:val>
                                        </p:tav>
                                      </p:tavLst>
                                    </p:anim>
                                    <p:anim calcmode="lin" valueType="num">
                                      <p:cBhvr additive="base">
                                        <p:cTn id="12"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关注</a:t>
            </a:r>
            <a:r>
              <a:rPr lang="en-US" altLang="zh-CN" smtClean="0"/>
              <a:t>NoSQL</a:t>
            </a:r>
            <a:r>
              <a:rPr lang="zh-CN" altLang="en-US" smtClean="0"/>
              <a:t>的原因</a:t>
            </a:r>
            <a:endParaRPr lang="zh-CN" altLang="en-US"/>
          </a:p>
        </p:txBody>
      </p:sp>
      <p:sp>
        <p:nvSpPr>
          <p:cNvPr id="3" name="内容占位符 2"/>
          <p:cNvSpPr>
            <a:spLocks noGrp="1"/>
          </p:cNvSpPr>
          <p:nvPr>
            <p:ph idx="1"/>
          </p:nvPr>
        </p:nvSpPr>
        <p:spPr/>
        <p:txBody>
          <a:bodyPr>
            <a:normAutofit lnSpcReduction="10000"/>
          </a:bodyPr>
          <a:lstStyle/>
          <a:p>
            <a:r>
              <a:rPr lang="en-US" altLang="zh-CN" sz="2100" smtClean="0"/>
              <a:t>A. </a:t>
            </a:r>
            <a:r>
              <a:rPr lang="zh-CN" altLang="en-US" sz="2100" smtClean="0"/>
              <a:t>避免不必要的复杂性</a:t>
            </a:r>
            <a:r>
              <a:rPr lang="en-US" altLang="zh-CN" sz="2100" smtClean="0"/>
              <a:t>, </a:t>
            </a:r>
            <a:r>
              <a:rPr lang="zh-CN" altLang="en-US" sz="2100" smtClean="0"/>
              <a:t>某些应用并不需要关系数据库提供的众多特性及强数据一致性</a:t>
            </a:r>
            <a:endParaRPr lang="en-US" altLang="zh-CN" sz="2100" smtClean="0"/>
          </a:p>
          <a:p>
            <a:r>
              <a:rPr lang="en-US" altLang="zh-CN" sz="2100" smtClean="0"/>
              <a:t>B. </a:t>
            </a:r>
            <a:r>
              <a:rPr lang="zh-CN" altLang="en-US" sz="2100" smtClean="0"/>
              <a:t>某些场合牺牲可靠性提升性能</a:t>
            </a:r>
            <a:endParaRPr lang="en-US" altLang="zh-CN" sz="2100" smtClean="0"/>
          </a:p>
          <a:p>
            <a:r>
              <a:rPr lang="en-US" altLang="zh-CN" sz="2100" smtClean="0"/>
              <a:t>C. </a:t>
            </a:r>
            <a:r>
              <a:rPr lang="zh-CN" altLang="en-US" sz="2100" smtClean="0"/>
              <a:t>水平扩展并运行在通用硬件上</a:t>
            </a:r>
            <a:endParaRPr lang="en-US" altLang="zh-CN" sz="2100" smtClean="0"/>
          </a:p>
          <a:p>
            <a:r>
              <a:rPr lang="en-US" altLang="zh-CN" sz="2100" smtClean="0"/>
              <a:t>D. </a:t>
            </a:r>
            <a:r>
              <a:rPr lang="zh-CN" altLang="en-US" sz="2100" smtClean="0"/>
              <a:t>高吞吐量</a:t>
            </a:r>
            <a:endParaRPr lang="en-US" altLang="zh-CN" sz="2100" smtClean="0"/>
          </a:p>
          <a:p>
            <a:r>
              <a:rPr lang="en-US" altLang="zh-CN" sz="2100" smtClean="0"/>
              <a:t>E. 'one size fits all'</a:t>
            </a:r>
            <a:r>
              <a:rPr lang="zh-CN" altLang="en-US" sz="2100" smtClean="0"/>
              <a:t>的数据库设计思想在以前和现在都是错误的</a:t>
            </a:r>
            <a:endParaRPr lang="en-US" altLang="zh-CN" sz="2100" smtClean="0"/>
          </a:p>
          <a:p>
            <a:r>
              <a:rPr lang="en-US" altLang="zh-CN" sz="2100" smtClean="0"/>
              <a:t>F. Centrelized</a:t>
            </a:r>
            <a:r>
              <a:rPr lang="zh-CN" altLang="en-US" sz="2100" smtClean="0"/>
              <a:t>，数据库模型设计之初没有考虑分布式和分区</a:t>
            </a:r>
            <a:endParaRPr lang="en-US" altLang="zh-CN" sz="2100" smtClean="0"/>
          </a:p>
          <a:p>
            <a:r>
              <a:rPr lang="en-US" altLang="zh-CN" sz="2100" smtClean="0"/>
              <a:t>G. </a:t>
            </a:r>
            <a:r>
              <a:rPr lang="zh-CN" altLang="en-US" sz="2100" smtClean="0"/>
              <a:t>编程语言和设计架构的演化</a:t>
            </a:r>
            <a:endParaRPr lang="en-US" altLang="zh-CN" sz="2100" smtClean="0"/>
          </a:p>
          <a:p>
            <a:r>
              <a:rPr lang="en-US" altLang="zh-CN" sz="2100" smtClean="0"/>
              <a:t>H. </a:t>
            </a:r>
            <a:r>
              <a:rPr lang="zh-CN" altLang="en-US" sz="2100" smtClean="0"/>
              <a:t>云计算的需求</a:t>
            </a:r>
            <a:endParaRPr lang="en-US" altLang="zh-CN" sz="2100" smtClean="0"/>
          </a:p>
          <a:p>
            <a:r>
              <a:rPr lang="en-US" altLang="zh-CN" sz="2100" smtClean="0"/>
              <a:t>I.  RDBMS</a:t>
            </a:r>
            <a:r>
              <a:rPr lang="zh-CN" altLang="en-US" sz="2100" smtClean="0"/>
              <a:t>加内存缓存的模式对比构建之初即考虑扩展性的系统的优劣</a:t>
            </a:r>
            <a:endParaRPr lang="en-US" altLang="zh-CN" sz="2100" smtClean="0"/>
          </a:p>
          <a:p>
            <a:r>
              <a:rPr lang="en-US" altLang="zh-CN" sz="2100" smtClean="0"/>
              <a:t>J. </a:t>
            </a:r>
            <a:r>
              <a:rPr lang="zh-CN" altLang="en-US" sz="2100" smtClean="0"/>
              <a:t>降低构建数据库集群的复杂度和成本</a:t>
            </a:r>
            <a:endParaRPr lang="en-US" altLang="zh-CN" sz="2100" smtClean="0"/>
          </a:p>
          <a:p>
            <a:r>
              <a:rPr lang="en-US" altLang="zh-CN" sz="2100" smtClean="0"/>
              <a:t>H.</a:t>
            </a:r>
            <a:r>
              <a:rPr lang="zh-CN" altLang="en-US" sz="2100" smtClean="0"/>
              <a:t>解放人力</a:t>
            </a:r>
            <a:endParaRPr lang="en-US" altLang="zh-CN" sz="2100" smtClean="0"/>
          </a:p>
          <a:p>
            <a:endParaRPr lang="en-US" altLang="zh-CN" sz="21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endParaRPr lang="en-US" altLang="zh-CN" smtClean="0"/>
          </a:p>
          <a:p>
            <a:pPr>
              <a:buNone/>
            </a:pPr>
            <a:endParaRPr lang="en-US" altLang="zh-CN" smtClean="0"/>
          </a:p>
          <a:p>
            <a:pPr>
              <a:buNone/>
            </a:pPr>
            <a:endParaRPr lang="en-US" altLang="zh-CN" smtClean="0"/>
          </a:p>
          <a:p>
            <a:pPr algn="ctr">
              <a:buNone/>
            </a:pPr>
            <a:r>
              <a:rPr lang="zh-CN" altLang="en-US" sz="6000" smtClean="0"/>
              <a:t>谢谢</a:t>
            </a:r>
            <a:endParaRPr lang="zh-CN" altLang="en-US" sz="6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NoSQL</a:t>
            </a:r>
            <a:r>
              <a:rPr lang="zh-CN" altLang="en-US" smtClean="0"/>
              <a:t>简介</a:t>
            </a:r>
            <a:endParaRPr lang="zh-CN" altLang="en-US"/>
          </a:p>
        </p:txBody>
      </p:sp>
      <p:sp>
        <p:nvSpPr>
          <p:cNvPr id="3" name="内容占位符 2"/>
          <p:cNvSpPr>
            <a:spLocks noGrp="1"/>
          </p:cNvSpPr>
          <p:nvPr>
            <p:ph idx="1"/>
          </p:nvPr>
        </p:nvSpPr>
        <p:spPr/>
        <p:txBody>
          <a:bodyPr>
            <a:normAutofit fontScale="92500" lnSpcReduction="10000"/>
          </a:bodyPr>
          <a:lstStyle/>
          <a:p>
            <a:r>
              <a:rPr lang="en-US" altLang="zh-CN" smtClean="0"/>
              <a:t>NoSQL(Not only SQL)</a:t>
            </a:r>
          </a:p>
          <a:p>
            <a:pPr lvl="1"/>
            <a:r>
              <a:rPr lang="en-US" altLang="zh-CN" smtClean="0"/>
              <a:t>NoSQL</a:t>
            </a:r>
            <a:r>
              <a:rPr lang="zh-CN" altLang="en-US" smtClean="0"/>
              <a:t>不是一种数据库，而是一种数据结构化存储方法的集合，一些非关系型数据库都是针对某些特定的需求而出现的。</a:t>
            </a:r>
          </a:p>
          <a:p>
            <a:r>
              <a:rPr lang="en-US" smtClean="0"/>
              <a:t>NoSQL </a:t>
            </a:r>
            <a:r>
              <a:rPr lang="zh-CN" altLang="en-US" smtClean="0"/>
              <a:t>描述</a:t>
            </a:r>
            <a:r>
              <a:rPr lang="en-US" smtClean="0"/>
              <a:t>:Next Generation Database focus on</a:t>
            </a:r>
          </a:p>
          <a:p>
            <a:pPr lvl="1"/>
            <a:r>
              <a:rPr lang="en-US" b="1" i="1" smtClean="0"/>
              <a:t>non-relational, distributed, open</a:t>
            </a:r>
            <a:r>
              <a:rPr lang="en-US" altLang="zh-CN" b="1" i="1" smtClean="0"/>
              <a:t>-</a:t>
            </a:r>
            <a:r>
              <a:rPr lang="en-US" b="1" i="1" smtClean="0"/>
              <a:t>source </a:t>
            </a:r>
          </a:p>
          <a:p>
            <a:pPr lvl="1"/>
            <a:r>
              <a:rPr lang="en-US" b="1" i="1" smtClean="0"/>
              <a:t>horizontally scalable, schema-free, easy replication </a:t>
            </a:r>
          </a:p>
          <a:p>
            <a:pPr lvl="1"/>
            <a:r>
              <a:rPr lang="en-US" b="1" i="1" smtClean="0"/>
              <a:t>simple API, eventually consistent</a:t>
            </a:r>
            <a:r>
              <a:rPr lang="en-US" i="1" smtClean="0"/>
              <a:t> /</a:t>
            </a:r>
            <a:r>
              <a:rPr lang="en-US" b="1" i="1" smtClean="0"/>
              <a:t>BASE</a:t>
            </a:r>
            <a:r>
              <a:rPr lang="en-US" i="1" smtClean="0"/>
              <a:t> (not ACID) </a:t>
            </a:r>
          </a:p>
          <a:p>
            <a:pPr lvl="1"/>
            <a:r>
              <a:rPr lang="en-US" b="1" i="1" smtClean="0"/>
              <a:t>huge amount of data</a:t>
            </a:r>
            <a:r>
              <a:rPr lang="en-US" b="1" i="1" u="sng" smtClean="0"/>
              <a:t> </a:t>
            </a:r>
            <a:r>
              <a:rPr lang="en-US" smtClean="0"/>
              <a:t>and more</a:t>
            </a:r>
          </a:p>
          <a:p>
            <a:r>
              <a:rPr lang="en-US" smtClean="0">
                <a:hlinkClick r:id="rId2"/>
              </a:rPr>
              <a:t>http://nosql-database.org/</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smtClean="0"/>
              <a:t>适用场景</a:t>
            </a:r>
            <a:endParaRPr lang="en-US" altLang="zh-CN" smtClean="0"/>
          </a:p>
          <a:p>
            <a:pPr lvl="1"/>
            <a:r>
              <a:rPr lang="zh-CN" altLang="en-US" smtClean="0"/>
              <a:t>取代关系型数据库的弱势处理（大数据量的读写）。</a:t>
            </a:r>
            <a:endParaRPr lang="en-US" altLang="zh-CN" smtClean="0"/>
          </a:p>
          <a:p>
            <a:pPr lvl="1"/>
            <a:r>
              <a:rPr lang="zh-CN" altLang="en-US" smtClean="0"/>
              <a:t>作为关系型数据库之外的另一种选择。</a:t>
            </a:r>
            <a:endParaRPr lang="en-US" altLang="zh-CN" smtClean="0"/>
          </a:p>
          <a:p>
            <a:pPr lvl="1"/>
            <a:r>
              <a:rPr lang="zh-CN" altLang="en-US" smtClean="0"/>
              <a:t>谁在用</a:t>
            </a:r>
            <a:endParaRPr lang="en-US" altLang="zh-CN" smtClean="0"/>
          </a:p>
          <a:p>
            <a:pPr lvl="2"/>
            <a:r>
              <a:rPr lang="zh-CN" altLang="en-US" smtClean="0"/>
              <a:t>互联网巨头：</a:t>
            </a:r>
            <a:r>
              <a:rPr lang="en-US" altLang="zh-CN" smtClean="0"/>
              <a:t>Google </a:t>
            </a:r>
            <a:r>
              <a:rPr lang="zh-CN" altLang="en-US" smtClean="0"/>
              <a:t>，</a:t>
            </a:r>
            <a:r>
              <a:rPr lang="en-US" altLang="zh-CN" smtClean="0"/>
              <a:t>Facebook</a:t>
            </a:r>
            <a:r>
              <a:rPr lang="zh-CN" altLang="en-US" smtClean="0"/>
              <a:t>，</a:t>
            </a:r>
            <a:r>
              <a:rPr lang="en-US" altLang="zh-CN" smtClean="0"/>
              <a:t>Twitter</a:t>
            </a:r>
            <a:r>
              <a:rPr lang="zh-CN" altLang="en-US" smtClean="0"/>
              <a:t>，</a:t>
            </a:r>
            <a:r>
              <a:rPr lang="en-US" altLang="zh-CN" smtClean="0"/>
              <a:t>Yahoo</a:t>
            </a:r>
            <a:r>
              <a:rPr lang="zh-CN" altLang="en-US" smtClean="0"/>
              <a:t>，淘宝，新浪微博</a:t>
            </a:r>
            <a:r>
              <a:rPr lang="en-US" altLang="zh-CN" smtClean="0"/>
              <a:t>…</a:t>
            </a:r>
          </a:p>
          <a:p>
            <a:pPr lvl="2"/>
            <a:r>
              <a:rPr lang="zh-CN" altLang="en-US" smtClean="0"/>
              <a:t>科学计算：</a:t>
            </a:r>
            <a:r>
              <a:rPr lang="en-US" altLang="zh-CN" smtClean="0"/>
              <a:t>CERN CMS(DMS,WMS)</a:t>
            </a:r>
            <a:r>
              <a:rPr lang="en-US" smtClean="0"/>
              <a:t> ,Fermilab </a:t>
            </a:r>
            <a:r>
              <a:rPr lang="en-US" altLang="zh-CN" smtClean="0"/>
              <a:t>–CouchDB    		ATLAS</a:t>
            </a:r>
            <a:r>
              <a:rPr lang="en-US" smtClean="0"/>
              <a:t> Distributed Data Manager called 			DQ2(DQ2)</a:t>
            </a:r>
            <a:r>
              <a:rPr lang="en-US" altLang="zh-CN" smtClean="0"/>
              <a:t>—Hadoop HBase </a:t>
            </a:r>
          </a:p>
          <a:p>
            <a:pPr lvl="3">
              <a:buNone/>
            </a:pPr>
            <a:r>
              <a:rPr lang="en-US" altLang="zh-CN" smtClean="0"/>
              <a:t>			</a:t>
            </a:r>
            <a:r>
              <a:rPr lang="en-US" altLang="zh-CN" sz="2400" smtClean="0"/>
              <a:t>ATLAS </a:t>
            </a:r>
            <a:r>
              <a:rPr lang="en-US" sz="2400" smtClean="0"/>
              <a:t>PanDa monitoring--Cassandra</a:t>
            </a:r>
            <a:endParaRPr lang="en-US" altLang="zh-CN" sz="2400" smtClean="0"/>
          </a:p>
          <a:p>
            <a:endParaRPr lang="en-US" altLang="zh-CN" smtClean="0"/>
          </a:p>
          <a:p>
            <a:endParaRPr lang="en-US" altLang="zh-CN" smtClean="0"/>
          </a:p>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mtClean="0"/>
              <a:t>优势</a:t>
            </a:r>
            <a:endParaRPr lang="en-US" altLang="zh-CN" smtClean="0"/>
          </a:p>
          <a:p>
            <a:pPr lvl="1"/>
            <a:r>
              <a:rPr lang="zh-CN" altLang="en-US" smtClean="0"/>
              <a:t>易于数据的分散（扩展性好）</a:t>
            </a:r>
            <a:endParaRPr lang="en-US" altLang="zh-CN" smtClean="0"/>
          </a:p>
          <a:p>
            <a:pPr lvl="2"/>
            <a:r>
              <a:rPr lang="zh-CN" altLang="en-US" smtClean="0"/>
              <a:t>便宜，只需要普通商务机。</a:t>
            </a:r>
            <a:endParaRPr lang="en-US" altLang="zh-CN" smtClean="0"/>
          </a:p>
          <a:p>
            <a:pPr lvl="2"/>
            <a:r>
              <a:rPr lang="zh-CN" altLang="en-US" smtClean="0"/>
              <a:t>打破性能瓶颈。</a:t>
            </a:r>
            <a:endParaRPr lang="en-US" altLang="zh-CN" smtClean="0"/>
          </a:p>
          <a:p>
            <a:pPr lvl="1"/>
            <a:r>
              <a:rPr lang="zh-CN" altLang="en-US" smtClean="0"/>
              <a:t>大数据量</a:t>
            </a:r>
            <a:endParaRPr lang="en-US" altLang="zh-CN" smtClean="0"/>
          </a:p>
          <a:p>
            <a:pPr lvl="2"/>
            <a:r>
              <a:rPr lang="zh-CN" altLang="en-US" smtClean="0"/>
              <a:t>例：</a:t>
            </a:r>
            <a:r>
              <a:rPr lang="en-US" altLang="zh-CN" smtClean="0"/>
              <a:t>Google BigTable</a:t>
            </a:r>
            <a:r>
              <a:rPr lang="zh-CN" altLang="en-US" smtClean="0"/>
              <a:t>大集群管理数千台服务器，</a:t>
            </a:r>
            <a:r>
              <a:rPr lang="en-US" altLang="zh-CN" smtClean="0"/>
              <a:t>6PB</a:t>
            </a:r>
            <a:r>
              <a:rPr lang="zh-CN" altLang="en-US" smtClean="0"/>
              <a:t>数据。</a:t>
            </a:r>
            <a:endParaRPr lang="en-US" altLang="zh-CN" smtClean="0"/>
          </a:p>
          <a:p>
            <a:pPr lvl="1"/>
            <a:r>
              <a:rPr lang="zh-CN" altLang="en-US" smtClean="0"/>
              <a:t>没有固定的模式（</a:t>
            </a:r>
            <a:r>
              <a:rPr lang="en-US" altLang="zh-CN" smtClean="0"/>
              <a:t>schemaless</a:t>
            </a:r>
            <a:r>
              <a:rPr lang="zh-CN" altLang="en-US" smtClean="0"/>
              <a:t>）</a:t>
            </a:r>
            <a:endParaRPr lang="en-US" altLang="zh-CN" smtClean="0"/>
          </a:p>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mtClean="0"/>
              <a:t>NoSQL</a:t>
            </a:r>
            <a:r>
              <a:rPr lang="zh-CN" altLang="en-US" smtClean="0"/>
              <a:t>与</a:t>
            </a:r>
            <a:r>
              <a:rPr lang="en-US" altLang="zh-CN" smtClean="0"/>
              <a:t>RDBMS</a:t>
            </a:r>
            <a:r>
              <a:rPr lang="zh-CN" altLang="en-US" smtClean="0"/>
              <a:t>的关系</a:t>
            </a:r>
            <a:endParaRPr lang="en-US" altLang="zh-CN" smtClean="0"/>
          </a:p>
          <a:p>
            <a:pPr lvl="1"/>
            <a:r>
              <a:rPr lang="zh-CN" altLang="en-US" smtClean="0"/>
              <a:t>不是替换关系</a:t>
            </a:r>
            <a:endParaRPr lang="en-US" altLang="zh-CN" smtClean="0"/>
          </a:p>
          <a:p>
            <a:pPr lvl="1"/>
            <a:r>
              <a:rPr lang="zh-CN" altLang="en-US" smtClean="0"/>
              <a:t>应用场景不一样</a:t>
            </a:r>
            <a:endParaRPr lang="en-US" altLang="zh-CN" smtClean="0"/>
          </a:p>
          <a:p>
            <a:pPr lvl="2"/>
            <a:r>
              <a:rPr lang="zh-CN" altLang="en-US" smtClean="0"/>
              <a:t>强一致性领域：银行，订票系统</a:t>
            </a:r>
            <a:endParaRPr lang="en-US" altLang="zh-CN" smtClean="0"/>
          </a:p>
          <a:p>
            <a:pPr lvl="2"/>
            <a:r>
              <a:rPr lang="zh-CN" altLang="en-US" smtClean="0"/>
              <a:t>弱一致性：</a:t>
            </a:r>
            <a:r>
              <a:rPr lang="en-US" altLang="zh-CN" smtClean="0"/>
              <a:t>web</a:t>
            </a:r>
            <a:r>
              <a:rPr lang="zh-CN" altLang="en-US" smtClean="0"/>
              <a:t>应用</a:t>
            </a:r>
            <a:endParaRPr lang="en-US" altLang="zh-CN" smtClean="0"/>
          </a:p>
          <a:p>
            <a:pPr lvl="1"/>
            <a:r>
              <a:rPr lang="zh-CN" altLang="en-US" smtClean="0"/>
              <a:t>当前，在绝大多数领域</a:t>
            </a:r>
            <a:r>
              <a:rPr lang="en-US" altLang="zh-CN" smtClean="0"/>
              <a:t>RDBMS</a:t>
            </a:r>
            <a:r>
              <a:rPr lang="zh-CN" altLang="en-US" smtClean="0"/>
              <a:t>还占据主流地位</a:t>
            </a:r>
            <a:endParaRPr lang="en-US" altLang="zh-CN" smtClean="0"/>
          </a:p>
          <a:p>
            <a:pPr lvl="2"/>
            <a:r>
              <a:rPr lang="en-US" altLang="zh-CN" smtClean="0"/>
              <a:t>NoSQL</a:t>
            </a:r>
            <a:r>
              <a:rPr lang="zh-CN" altLang="en-US" smtClean="0"/>
              <a:t>作为</a:t>
            </a:r>
            <a:r>
              <a:rPr lang="en-US" altLang="zh-CN" smtClean="0"/>
              <a:t>RDBMS</a:t>
            </a:r>
            <a:r>
              <a:rPr lang="zh-CN" altLang="en-US" smtClean="0"/>
              <a:t>之外的一种解决方案。</a:t>
            </a:r>
            <a:endParaRPr lang="en-US" altLang="zh-CN" smtClean="0"/>
          </a:p>
          <a:p>
            <a:pPr lvl="2"/>
            <a:endParaRPr lang="en-US" altLang="zh-CN" smtClean="0"/>
          </a:p>
          <a:p>
            <a:pPr lvl="2">
              <a:buNone/>
            </a:pP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NoSQL</a:t>
            </a:r>
            <a:r>
              <a:rPr lang="zh-CN" altLang="en-US" smtClean="0"/>
              <a:t>分类</a:t>
            </a:r>
            <a:endParaRPr lang="zh-CN" altLang="en-US"/>
          </a:p>
        </p:txBody>
      </p:sp>
      <p:sp>
        <p:nvSpPr>
          <p:cNvPr id="3" name="内容占位符 2"/>
          <p:cNvSpPr>
            <a:spLocks noGrp="1"/>
          </p:cNvSpPr>
          <p:nvPr>
            <p:ph idx="1"/>
          </p:nvPr>
        </p:nvSpPr>
        <p:spPr>
          <a:xfrm>
            <a:off x="457200" y="1600200"/>
            <a:ext cx="7329510" cy="4186253"/>
          </a:xfrm>
        </p:spPr>
        <p:txBody>
          <a:bodyPr>
            <a:normAutofit fontScale="85000" lnSpcReduction="20000"/>
          </a:bodyPr>
          <a:lstStyle/>
          <a:p>
            <a:r>
              <a:rPr lang="zh-CN" altLang="en-US" smtClean="0">
                <a:ea typeface="宋体" charset="-122"/>
              </a:rPr>
              <a:t>当前共有</a:t>
            </a:r>
            <a:r>
              <a:rPr lang="en-US" altLang="zh-CN" smtClean="0">
                <a:ea typeface="宋体" charset="-122"/>
              </a:rPr>
              <a:t>150</a:t>
            </a:r>
            <a:r>
              <a:rPr lang="zh-CN" altLang="en-US" smtClean="0">
                <a:ea typeface="宋体" charset="-122"/>
              </a:rPr>
              <a:t>多种</a:t>
            </a:r>
            <a:r>
              <a:rPr lang="en-US" altLang="zh-CN" smtClean="0">
                <a:ea typeface="宋体" charset="-122"/>
              </a:rPr>
              <a:t>NoSQLs</a:t>
            </a:r>
          </a:p>
          <a:p>
            <a:pPr lvl="1"/>
            <a:r>
              <a:rPr lang="zh-CN" altLang="en-US" smtClean="0"/>
              <a:t>键</a:t>
            </a:r>
            <a:r>
              <a:rPr lang="en-US" altLang="zh-CN" smtClean="0"/>
              <a:t>/</a:t>
            </a:r>
            <a:r>
              <a:rPr lang="zh-CN" altLang="en-US" smtClean="0"/>
              <a:t>值存储库</a:t>
            </a:r>
            <a:endParaRPr lang="en-US" altLang="zh-CN" smtClean="0"/>
          </a:p>
          <a:p>
            <a:pPr lvl="2"/>
            <a:r>
              <a:rPr lang="en-US" altLang="zh-CN" smtClean="0"/>
              <a:t>Redis</a:t>
            </a:r>
          </a:p>
          <a:p>
            <a:pPr lvl="2"/>
            <a:r>
              <a:rPr lang="en-US" altLang="zh-CN" smtClean="0"/>
              <a:t>MemcacheDB</a:t>
            </a:r>
          </a:p>
          <a:p>
            <a:pPr lvl="1"/>
            <a:r>
              <a:rPr lang="zh-CN" altLang="en-US" smtClean="0"/>
              <a:t>文档库</a:t>
            </a:r>
            <a:r>
              <a:rPr lang="en-US" altLang="zh-CN" smtClean="0"/>
              <a:t> </a:t>
            </a:r>
          </a:p>
          <a:p>
            <a:pPr lvl="2"/>
            <a:r>
              <a:rPr lang="en-US" altLang="zh-CN" smtClean="0"/>
              <a:t>CouchDB</a:t>
            </a:r>
          </a:p>
          <a:p>
            <a:pPr lvl="2"/>
            <a:r>
              <a:rPr lang="en-US" altLang="zh-CN" smtClean="0"/>
              <a:t>MongoDB</a:t>
            </a:r>
          </a:p>
          <a:p>
            <a:pPr lvl="1"/>
            <a:r>
              <a:rPr lang="zh-CN" altLang="en-US" smtClean="0"/>
              <a:t>图形数据库</a:t>
            </a:r>
            <a:endParaRPr lang="en-US" altLang="zh-CN" smtClean="0"/>
          </a:p>
          <a:p>
            <a:pPr lvl="2"/>
            <a:r>
              <a:rPr lang="en-US" altLang="zh-CN" smtClean="0"/>
              <a:t>Neo4j</a:t>
            </a:r>
          </a:p>
          <a:p>
            <a:pPr lvl="1"/>
            <a:r>
              <a:rPr lang="zh-CN" altLang="en-US" smtClean="0"/>
              <a:t>列存储库</a:t>
            </a:r>
            <a:r>
              <a:rPr lang="en-US" altLang="zh-CN" smtClean="0"/>
              <a:t> </a:t>
            </a:r>
          </a:p>
          <a:p>
            <a:pPr lvl="2"/>
            <a:r>
              <a:rPr lang="en-US" altLang="zh-CN" smtClean="0"/>
              <a:t>Hadoop HBase</a:t>
            </a:r>
          </a:p>
          <a:p>
            <a:pPr lvl="2"/>
            <a:r>
              <a:rPr lang="en-US" altLang="zh-CN" smtClean="0"/>
              <a:t>Cassandra</a:t>
            </a:r>
          </a:p>
          <a:p>
            <a:endParaRPr lang="zh-CN" altLang="en-US"/>
          </a:p>
        </p:txBody>
      </p:sp>
      <p:pic>
        <p:nvPicPr>
          <p:cNvPr id="1026" name="Picture 2"/>
          <p:cNvPicPr>
            <a:picLocks noChangeAspect="1" noChangeArrowheads="1"/>
          </p:cNvPicPr>
          <p:nvPr/>
        </p:nvPicPr>
        <p:blipFill>
          <a:blip r:embed="rId2"/>
          <a:srcRect/>
          <a:stretch>
            <a:fillRect/>
          </a:stretch>
        </p:blipFill>
        <p:spPr bwMode="auto">
          <a:xfrm>
            <a:off x="3428992" y="2143116"/>
            <a:ext cx="5357818"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smtClean="0">
                <a:ea typeface="宋体" charset="-122"/>
              </a:rPr>
              <a:t>NoSQL</a:t>
            </a:r>
            <a:r>
              <a:rPr lang="zh-CN" altLang="en-US" smtClean="0">
                <a:ea typeface="宋体" charset="-122"/>
              </a:rPr>
              <a:t>理论基础：</a:t>
            </a:r>
            <a:endParaRPr lang="en-US" altLang="zh-CN" smtClean="0">
              <a:ea typeface="宋体" charset="-122"/>
            </a:endParaRPr>
          </a:p>
          <a:p>
            <a:pPr lvl="1"/>
            <a:r>
              <a:rPr lang="en-US" altLang="zh-CN" smtClean="0"/>
              <a:t>CAP</a:t>
            </a:r>
            <a:r>
              <a:rPr lang="zh-CN" altLang="en-US" smtClean="0"/>
              <a:t>，</a:t>
            </a:r>
            <a:r>
              <a:rPr lang="en-US" altLang="zh-CN" smtClean="0"/>
              <a:t>BASE</a:t>
            </a:r>
            <a:r>
              <a:rPr lang="zh-CN" altLang="en-US" smtClean="0"/>
              <a:t>和最终一致性是</a:t>
            </a:r>
            <a:r>
              <a:rPr lang="en-US" altLang="zh-CN" smtClean="0"/>
              <a:t>NoSQL</a:t>
            </a:r>
            <a:r>
              <a:rPr lang="zh-CN" altLang="en-US" smtClean="0"/>
              <a:t>数据库存在的三大基石。</a:t>
            </a:r>
            <a:endParaRPr lang="en-US" altLang="zh-CN" smtClean="0"/>
          </a:p>
          <a:p>
            <a:pPr lvl="1"/>
            <a:r>
              <a:rPr lang="en-US" altLang="zh-CN" smtClean="0"/>
              <a:t>CAP</a:t>
            </a:r>
            <a:r>
              <a:rPr lang="zh-CN" altLang="en-US" smtClean="0"/>
              <a:t>理论：</a:t>
            </a:r>
            <a:endParaRPr lang="en-US" altLang="zh-CN" smtClean="0"/>
          </a:p>
          <a:p>
            <a:pPr lvl="2"/>
            <a:r>
              <a:rPr lang="en-US" smtClean="0"/>
              <a:t>Eric Brewer</a:t>
            </a:r>
            <a:r>
              <a:rPr lang="zh-CN" altLang="en-US" smtClean="0"/>
              <a:t>教授指出了著名的</a:t>
            </a:r>
            <a:r>
              <a:rPr lang="en-US" smtClean="0"/>
              <a:t>CAP</a:t>
            </a:r>
            <a:r>
              <a:rPr lang="zh-CN" altLang="en-US" smtClean="0"/>
              <a:t>理论，后来</a:t>
            </a:r>
            <a:r>
              <a:rPr lang="en-US" smtClean="0"/>
              <a:t>Seth Gilbert </a:t>
            </a:r>
            <a:r>
              <a:rPr lang="zh-CN" altLang="en-US" smtClean="0"/>
              <a:t>和 </a:t>
            </a:r>
            <a:r>
              <a:rPr lang="en-US" smtClean="0"/>
              <a:t>Nancy lynch</a:t>
            </a:r>
            <a:r>
              <a:rPr lang="zh-CN" altLang="en-US" smtClean="0"/>
              <a:t>两人证明了</a:t>
            </a:r>
            <a:r>
              <a:rPr lang="en-US" smtClean="0"/>
              <a:t>CAP</a:t>
            </a:r>
            <a:r>
              <a:rPr lang="zh-CN" altLang="en-US" smtClean="0"/>
              <a:t>理论的正确性。</a:t>
            </a:r>
            <a:endParaRPr lang="en-US" altLang="zh-CN" smtClean="0"/>
          </a:p>
          <a:p>
            <a:pPr lvl="2"/>
            <a:r>
              <a:rPr lang="zh-CN" altLang="en-US" smtClean="0"/>
              <a:t>一个分布式系统不可能满足一致性，可用性和分区容错性这三个条件，最多只能同时满足两个。</a:t>
            </a:r>
            <a:endParaRPr lang="en-US" altLang="zh-CN" smtClean="0"/>
          </a:p>
          <a:p>
            <a:pPr lvl="1"/>
            <a:r>
              <a:rPr lang="en-US" altLang="zh-CN" smtClean="0">
                <a:ea typeface="宋体" charset="-122"/>
              </a:rPr>
              <a:t>BASE &amp;&amp;</a:t>
            </a:r>
            <a:r>
              <a:rPr lang="zh-CN" altLang="en-US" smtClean="0">
                <a:ea typeface="宋体" charset="-122"/>
              </a:rPr>
              <a:t>最终一致性</a:t>
            </a:r>
            <a:endParaRPr lang="en-US" altLang="zh-CN" smtClean="0">
              <a:ea typeface="宋体" charset="-122"/>
            </a:endParaRPr>
          </a:p>
          <a:p>
            <a:pPr lvl="2"/>
            <a:r>
              <a:rPr lang="en-US" smtClean="0"/>
              <a:t>BASE</a:t>
            </a:r>
            <a:r>
              <a:rPr lang="zh-CN" altLang="en-US" smtClean="0"/>
              <a:t>模型反</a:t>
            </a:r>
            <a:r>
              <a:rPr lang="en-US" smtClean="0"/>
              <a:t>ACID</a:t>
            </a:r>
            <a:r>
              <a:rPr lang="zh-CN" altLang="en-US" smtClean="0"/>
              <a:t>模型，牺牲高一致性，获得可用性或可靠性： </a:t>
            </a:r>
            <a:r>
              <a:rPr lang="en-US" smtClean="0"/>
              <a:t>Basically Available </a:t>
            </a:r>
            <a:r>
              <a:rPr lang="zh-CN" altLang="en-US" smtClean="0"/>
              <a:t>基本可用，</a:t>
            </a:r>
            <a:r>
              <a:rPr lang="en-US" smtClean="0"/>
              <a:t> Soft state </a:t>
            </a:r>
            <a:r>
              <a:rPr lang="zh-CN" altLang="en-US" smtClean="0"/>
              <a:t>软状态 ，</a:t>
            </a:r>
            <a:r>
              <a:rPr lang="en-US" smtClean="0"/>
              <a:t>Eventually consistent </a:t>
            </a:r>
            <a:r>
              <a:rPr lang="zh-CN" altLang="en-US" smtClean="0"/>
              <a:t>最终一致</a:t>
            </a:r>
            <a:endParaRPr lang="en-US" altLang="zh-CN" smtClean="0">
              <a:ea typeface="宋体" charset="-122"/>
            </a:endParaRPr>
          </a:p>
          <a:p>
            <a:pPr lvl="1"/>
            <a:endParaRPr lang="zh-CN" altLang="en-US"/>
          </a:p>
        </p:txBody>
      </p:sp>
      <p:pic>
        <p:nvPicPr>
          <p:cNvPr id="4" name="图片 3" descr="1.jpg"/>
          <p:cNvPicPr>
            <a:picLocks noChangeAspect="1"/>
          </p:cNvPicPr>
          <p:nvPr/>
        </p:nvPicPr>
        <p:blipFill>
          <a:blip r:embed="rId2"/>
          <a:stretch>
            <a:fillRect/>
          </a:stretch>
        </p:blipFill>
        <p:spPr>
          <a:xfrm>
            <a:off x="3143240" y="1714488"/>
            <a:ext cx="5611398" cy="321471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1554</Words>
  <PresentationFormat>全屏显示(4:3)</PresentationFormat>
  <Paragraphs>213</Paragraphs>
  <Slides>30</Slides>
  <Notes>2</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Office 主题</vt:lpstr>
      <vt:lpstr>NoSQL数据库研究</vt:lpstr>
      <vt:lpstr>产生背景</vt:lpstr>
      <vt:lpstr>关注NoSQL的原因</vt:lpstr>
      <vt:lpstr>NoSQL简介</vt:lpstr>
      <vt:lpstr>幻灯片 5</vt:lpstr>
      <vt:lpstr>幻灯片 6</vt:lpstr>
      <vt:lpstr>幻灯片 7</vt:lpstr>
      <vt:lpstr>NoSQL分类</vt:lpstr>
      <vt:lpstr>幻灯片 9</vt:lpstr>
      <vt:lpstr>NoSQL的整体架构</vt:lpstr>
      <vt:lpstr>接口层（Interfaces） </vt:lpstr>
      <vt:lpstr>数据逻辑模型层（Logical Data Model）</vt:lpstr>
      <vt:lpstr>数据分布层（Data Distribution Model）</vt:lpstr>
      <vt:lpstr>数据持久层（Data Persistence）</vt:lpstr>
      <vt:lpstr>幻灯片 15</vt:lpstr>
      <vt:lpstr>幻灯片 16</vt:lpstr>
      <vt:lpstr>幻灯片 17</vt:lpstr>
      <vt:lpstr>幻灯片 18</vt:lpstr>
      <vt:lpstr>幻灯片 19</vt:lpstr>
      <vt:lpstr>幻灯片 20</vt:lpstr>
      <vt:lpstr>幻灯片 21</vt:lpstr>
      <vt:lpstr>可用性</vt:lpstr>
      <vt:lpstr>扩展性</vt:lpstr>
      <vt:lpstr>扩展性</vt:lpstr>
      <vt:lpstr>并发性测试</vt:lpstr>
      <vt:lpstr>分析图表示例</vt:lpstr>
      <vt:lpstr>分析图表示例</vt:lpstr>
      <vt:lpstr>分析图表示例</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zg</cp:lastModifiedBy>
  <cp:revision>267</cp:revision>
  <dcterms:created xsi:type="dcterms:W3CDTF">2013-06-26T01:54:34Z</dcterms:created>
  <dcterms:modified xsi:type="dcterms:W3CDTF">2013-07-06T01:02:11Z</dcterms:modified>
</cp:coreProperties>
</file>